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drawings/drawing1.xml" ContentType="application/vnd.openxmlformats-officedocument.drawingml.chartshape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</p:sldMasterIdLst>
  <p:notesMasterIdLst>
    <p:notesMasterId r:id="rId56"/>
  </p:notesMasterIdLst>
  <p:handoutMasterIdLst>
    <p:handoutMasterId r:id="rId57"/>
  </p:handoutMasterIdLst>
  <p:sldIdLst>
    <p:sldId id="380" r:id="rId3"/>
    <p:sldId id="256" r:id="rId4"/>
    <p:sldId id="357" r:id="rId5"/>
    <p:sldId id="358" r:id="rId6"/>
    <p:sldId id="355" r:id="rId7"/>
    <p:sldId id="356" r:id="rId8"/>
    <p:sldId id="281" r:id="rId9"/>
    <p:sldId id="381" r:id="rId10"/>
    <p:sldId id="359" r:id="rId11"/>
    <p:sldId id="365" r:id="rId12"/>
    <p:sldId id="366" r:id="rId13"/>
    <p:sldId id="362" r:id="rId14"/>
    <p:sldId id="367" r:id="rId15"/>
    <p:sldId id="331" r:id="rId16"/>
    <p:sldId id="368" r:id="rId17"/>
    <p:sldId id="371" r:id="rId18"/>
    <p:sldId id="372" r:id="rId19"/>
    <p:sldId id="373" r:id="rId20"/>
    <p:sldId id="374" r:id="rId21"/>
    <p:sldId id="376" r:id="rId22"/>
    <p:sldId id="377" r:id="rId23"/>
    <p:sldId id="378" r:id="rId24"/>
    <p:sldId id="344" r:id="rId25"/>
    <p:sldId id="346" r:id="rId26"/>
    <p:sldId id="295" r:id="rId27"/>
    <p:sldId id="296" r:id="rId28"/>
    <p:sldId id="297" r:id="rId29"/>
    <p:sldId id="298" r:id="rId30"/>
    <p:sldId id="299" r:id="rId31"/>
    <p:sldId id="300" r:id="rId32"/>
    <p:sldId id="327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308" r:id="rId41"/>
    <p:sldId id="290" r:id="rId42"/>
    <p:sldId id="292" r:id="rId43"/>
    <p:sldId id="293" r:id="rId44"/>
    <p:sldId id="291" r:id="rId45"/>
    <p:sldId id="262" r:id="rId46"/>
    <p:sldId id="280" r:id="rId47"/>
    <p:sldId id="279" r:id="rId48"/>
    <p:sldId id="264" r:id="rId49"/>
    <p:sldId id="278" r:id="rId50"/>
    <p:sldId id="354" r:id="rId51"/>
    <p:sldId id="261" r:id="rId52"/>
    <p:sldId id="379" r:id="rId53"/>
    <p:sldId id="294" r:id="rId54"/>
    <p:sldId id="257" r:id="rId5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EC821C"/>
    <a:srgbClr val="762123"/>
    <a:srgbClr val="156734"/>
    <a:srgbClr val="156635"/>
    <a:srgbClr val="156834"/>
    <a:srgbClr val="1C1C1C"/>
    <a:srgbClr val="292929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3357" autoAdjust="0"/>
  </p:normalViewPr>
  <p:slideViewPr>
    <p:cSldViewPr>
      <p:cViewPr>
        <p:scale>
          <a:sx n="50" d="100"/>
          <a:sy n="50" d="100"/>
        </p:scale>
        <p:origin x="-1962" y="-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Mali-GraphsFeb02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ww\Desktop\WORK\GSB\GSB%20graph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Mali-GraphsFeb0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Mali-GraphsFeb02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errBars>
            <c:errBarType val="both"/>
            <c:errValType val="percentage"/>
            <c:noEndCap val="0"/>
            <c:val val="5"/>
          </c:errBars>
          <c:cat>
            <c:strRef>
              <c:f>'yield gap rice'!$K$8:$K$9</c:f>
              <c:strCache>
                <c:ptCount val="2"/>
                <c:pt idx="0">
                  <c:v>Farmer-managed</c:v>
                </c:pt>
                <c:pt idx="1">
                  <c:v>Researcher-managed</c:v>
                </c:pt>
              </c:strCache>
            </c:strRef>
          </c:cat>
          <c:val>
            <c:numRef>
              <c:f>'yield gap rice'!$L$8:$L$9</c:f>
              <c:numCache>
                <c:formatCode>General</c:formatCode>
                <c:ptCount val="2"/>
                <c:pt idx="0">
                  <c:v>2140</c:v>
                </c:pt>
                <c:pt idx="1">
                  <c:v>5100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574720"/>
        <c:axId val="40292864"/>
      </c:barChart>
      <c:catAx>
        <c:axId val="14057472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1600" baseline="0">
                <a:latin typeface="Calibri" pitchFamily="34" charset="0"/>
              </a:defRPr>
            </a:pPr>
            <a:endParaRPr lang="en-US"/>
          </a:p>
        </c:txPr>
        <c:crossAx val="40292864"/>
        <c:crosses val="autoZero"/>
        <c:auto val="1"/>
        <c:lblAlgn val="ctr"/>
        <c:lblOffset val="100"/>
        <c:noMultiLvlLbl val="0"/>
      </c:catAx>
      <c:valAx>
        <c:axId val="4029286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600" b="0" baseline="0"/>
                </a:pPr>
                <a:r>
                  <a:rPr lang="en-US" sz="1600" b="0" baseline="0" dirty="0">
                    <a:latin typeface="Calibri" pitchFamily="34" charset="0"/>
                  </a:rPr>
                  <a:t>Filled grain (kg/ha</a:t>
                </a:r>
                <a:r>
                  <a:rPr lang="en-US" sz="1600" b="0" baseline="0" dirty="0">
                    <a:latin typeface="Calibri Light" pitchFamily="34" charset="0"/>
                  </a:rPr>
                  <a:t>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140574720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Sheet1!$C$29</c:f>
              <c:strCache>
                <c:ptCount val="1"/>
                <c:pt idx="0">
                  <c:v>Malnourished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Lbls>
            <c:delete val="1"/>
          </c:dLbls>
          <c:errBars>
            <c:errBarType val="both"/>
            <c:errValType val="stdErr"/>
            <c:noEndCap val="0"/>
          </c:errBars>
          <c:cat>
            <c:strRef>
              <c:f>Sheet1!$B$30:$B$35</c:f>
              <c:strCache>
                <c:ptCount val="6"/>
                <c:pt idx="0">
                  <c:v>Chayoli</c:v>
                </c:pt>
                <c:pt idx="1">
                  <c:v>Tibali</c:v>
                </c:pt>
                <c:pt idx="2">
                  <c:v>Zanko</c:v>
                </c:pt>
                <c:pt idx="3">
                  <c:v>Goli</c:v>
                </c:pt>
                <c:pt idx="4">
                  <c:v>Bonia</c:v>
                </c:pt>
                <c:pt idx="5">
                  <c:v>Sambulgu</c:v>
                </c:pt>
              </c:strCache>
            </c:strRef>
          </c:cat>
          <c:val>
            <c:numRef>
              <c:f>Sheet1!$C$30:$C$35</c:f>
              <c:numCache>
                <c:formatCode>General</c:formatCode>
                <c:ptCount val="6"/>
                <c:pt idx="0">
                  <c:v>59.6</c:v>
                </c:pt>
                <c:pt idx="1">
                  <c:v>43.3</c:v>
                </c:pt>
                <c:pt idx="2">
                  <c:v>22.1</c:v>
                </c:pt>
                <c:pt idx="3">
                  <c:v>22.5</c:v>
                </c:pt>
                <c:pt idx="4">
                  <c:v>21.3</c:v>
                </c:pt>
                <c:pt idx="5">
                  <c:v>36.6</c:v>
                </c:pt>
              </c:numCache>
            </c:numRef>
          </c:val>
        </c:ser>
        <c:ser>
          <c:idx val="1"/>
          <c:order val="1"/>
          <c:tx>
            <c:strRef>
              <c:f>Sheet1!$D$29</c:f>
              <c:strCache>
                <c:ptCount val="1"/>
                <c:pt idx="0">
                  <c:v>Nourished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elete val="1"/>
          </c:dLbls>
          <c:errBars>
            <c:errBarType val="both"/>
            <c:errValType val="stdErr"/>
            <c:noEndCap val="0"/>
          </c:errBars>
          <c:cat>
            <c:strRef>
              <c:f>Sheet1!$B$30:$B$35</c:f>
              <c:strCache>
                <c:ptCount val="6"/>
                <c:pt idx="0">
                  <c:v>Chayoli</c:v>
                </c:pt>
                <c:pt idx="1">
                  <c:v>Tibali</c:v>
                </c:pt>
                <c:pt idx="2">
                  <c:v>Zanko</c:v>
                </c:pt>
                <c:pt idx="3">
                  <c:v>Goli</c:v>
                </c:pt>
                <c:pt idx="4">
                  <c:v>Bonia</c:v>
                </c:pt>
                <c:pt idx="5">
                  <c:v>Sambulgu</c:v>
                </c:pt>
              </c:strCache>
            </c:strRef>
          </c:cat>
          <c:val>
            <c:numRef>
              <c:f>Sheet1!$D$30:$D$35</c:f>
              <c:numCache>
                <c:formatCode>General</c:formatCode>
                <c:ptCount val="6"/>
                <c:pt idx="0">
                  <c:v>40.4</c:v>
                </c:pt>
                <c:pt idx="1">
                  <c:v>56.7</c:v>
                </c:pt>
                <c:pt idx="2">
                  <c:v>77.900000000000006</c:v>
                </c:pt>
                <c:pt idx="3">
                  <c:v>77.5</c:v>
                </c:pt>
                <c:pt idx="4">
                  <c:v>78.7</c:v>
                </c:pt>
                <c:pt idx="5">
                  <c:v>63.4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5038080"/>
        <c:axId val="76139904"/>
      </c:barChart>
      <c:catAx>
        <c:axId val="850380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 sz="2400" b="0" dirty="0" smtClean="0"/>
                  <a:t>Intervention community</a:t>
                </a:r>
                <a:endParaRPr lang="en-GB" sz="2400" b="0" dirty="0"/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2000"/>
            </a:pPr>
            <a:endParaRPr lang="en-US"/>
          </a:p>
        </c:txPr>
        <c:crossAx val="76139904"/>
        <c:crosses val="autoZero"/>
        <c:auto val="1"/>
        <c:lblAlgn val="ctr"/>
        <c:lblOffset val="100"/>
        <c:noMultiLvlLbl val="0"/>
      </c:catAx>
      <c:valAx>
        <c:axId val="7613990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2000" b="0" dirty="0"/>
                  <a:t>Percentage (%)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2400"/>
            </a:pPr>
            <a:endParaRPr lang="en-US"/>
          </a:p>
        </c:txPr>
        <c:crossAx val="85038080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24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578483972805968"/>
          <c:y val="0.22351958262443392"/>
          <c:w val="0.5703692386445891"/>
          <c:h val="0.680924644591288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Sheet1!$I$6</c:f>
              <c:strCache>
                <c:ptCount val="1"/>
                <c:pt idx="0">
                  <c:v>Northern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Sheet1!$J$5:$U$5</c:f>
              <c:strCache>
                <c:ptCount val="12"/>
                <c:pt idx="0">
                  <c:v>Cereals</c:v>
                </c:pt>
                <c:pt idx="1">
                  <c:v>Roots &amp; Tubers </c:v>
                </c:pt>
                <c:pt idx="2">
                  <c:v>Vegetables</c:v>
                </c:pt>
                <c:pt idx="3">
                  <c:v>Fruits</c:v>
                </c:pt>
                <c:pt idx="4">
                  <c:v>Meat</c:v>
                </c:pt>
                <c:pt idx="5">
                  <c:v>Eggs</c:v>
                </c:pt>
                <c:pt idx="6">
                  <c:v>Fish &amp; Seafoods</c:v>
                </c:pt>
                <c:pt idx="7">
                  <c:v>Legumes</c:v>
                </c:pt>
                <c:pt idx="8">
                  <c:v>Milk</c:v>
                </c:pt>
                <c:pt idx="9">
                  <c:v>Oils</c:v>
                </c:pt>
                <c:pt idx="10">
                  <c:v>Sweets</c:v>
                </c:pt>
                <c:pt idx="11">
                  <c:v>Spices</c:v>
                </c:pt>
              </c:strCache>
            </c:strRef>
          </c:cat>
          <c:val>
            <c:numRef>
              <c:f>Sheet1!$J$6:$U$6</c:f>
              <c:numCache>
                <c:formatCode>General</c:formatCode>
                <c:ptCount val="12"/>
                <c:pt idx="0">
                  <c:v>100</c:v>
                </c:pt>
                <c:pt idx="1">
                  <c:v>10.6</c:v>
                </c:pt>
                <c:pt idx="2">
                  <c:v>87.6</c:v>
                </c:pt>
                <c:pt idx="3">
                  <c:v>9.7000000000000011</c:v>
                </c:pt>
                <c:pt idx="4">
                  <c:v>0.9</c:v>
                </c:pt>
                <c:pt idx="5">
                  <c:v>0</c:v>
                </c:pt>
                <c:pt idx="6">
                  <c:v>32.700000000000003</c:v>
                </c:pt>
                <c:pt idx="7">
                  <c:v>41.6</c:v>
                </c:pt>
                <c:pt idx="8">
                  <c:v>1.8</c:v>
                </c:pt>
                <c:pt idx="9">
                  <c:v>3.5</c:v>
                </c:pt>
                <c:pt idx="10">
                  <c:v>0</c:v>
                </c:pt>
                <c:pt idx="11">
                  <c:v>92</c:v>
                </c:pt>
              </c:numCache>
            </c:numRef>
          </c:val>
        </c:ser>
        <c:ser>
          <c:idx val="1"/>
          <c:order val="1"/>
          <c:tx>
            <c:strRef>
              <c:f>Sheet1!$I$7</c:f>
              <c:strCache>
                <c:ptCount val="1"/>
                <c:pt idx="0">
                  <c:v>Upper East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cat>
            <c:strRef>
              <c:f>Sheet1!$J$5:$U$5</c:f>
              <c:strCache>
                <c:ptCount val="12"/>
                <c:pt idx="0">
                  <c:v>Cereals</c:v>
                </c:pt>
                <c:pt idx="1">
                  <c:v>Roots &amp; Tubers </c:v>
                </c:pt>
                <c:pt idx="2">
                  <c:v>Vegetables</c:v>
                </c:pt>
                <c:pt idx="3">
                  <c:v>Fruits</c:v>
                </c:pt>
                <c:pt idx="4">
                  <c:v>Meat</c:v>
                </c:pt>
                <c:pt idx="5">
                  <c:v>Eggs</c:v>
                </c:pt>
                <c:pt idx="6">
                  <c:v>Fish &amp; Seafoods</c:v>
                </c:pt>
                <c:pt idx="7">
                  <c:v>Legumes</c:v>
                </c:pt>
                <c:pt idx="8">
                  <c:v>Milk</c:v>
                </c:pt>
                <c:pt idx="9">
                  <c:v>Oils</c:v>
                </c:pt>
                <c:pt idx="10">
                  <c:v>Sweets</c:v>
                </c:pt>
                <c:pt idx="11">
                  <c:v>Spices</c:v>
                </c:pt>
              </c:strCache>
            </c:strRef>
          </c:cat>
          <c:val>
            <c:numRef>
              <c:f>Sheet1!$J$7:$U$7</c:f>
              <c:numCache>
                <c:formatCode>General</c:formatCode>
                <c:ptCount val="12"/>
                <c:pt idx="0">
                  <c:v>98.8</c:v>
                </c:pt>
                <c:pt idx="1">
                  <c:v>18.5</c:v>
                </c:pt>
                <c:pt idx="2">
                  <c:v>85.8</c:v>
                </c:pt>
                <c:pt idx="3">
                  <c:v>2.5</c:v>
                </c:pt>
                <c:pt idx="4">
                  <c:v>1.2</c:v>
                </c:pt>
                <c:pt idx="5">
                  <c:v>0</c:v>
                </c:pt>
                <c:pt idx="6">
                  <c:v>24.7</c:v>
                </c:pt>
                <c:pt idx="7">
                  <c:v>59.3</c:v>
                </c:pt>
                <c:pt idx="8">
                  <c:v>1.2</c:v>
                </c:pt>
                <c:pt idx="9">
                  <c:v>46.3</c:v>
                </c:pt>
                <c:pt idx="10">
                  <c:v>0.70000000000000062</c:v>
                </c:pt>
                <c:pt idx="11">
                  <c:v>96.3</c:v>
                </c:pt>
              </c:numCache>
            </c:numRef>
          </c:val>
        </c:ser>
        <c:ser>
          <c:idx val="2"/>
          <c:order val="2"/>
          <c:tx>
            <c:strRef>
              <c:f>Sheet1!$I$8</c:f>
              <c:strCache>
                <c:ptCount val="1"/>
                <c:pt idx="0">
                  <c:v>Upper West</c:v>
                </c:pt>
              </c:strCache>
            </c:strRef>
          </c:tx>
          <c:spPr>
            <a:solidFill>
              <a:srgbClr val="00FF99"/>
            </a:solidFill>
          </c:spPr>
          <c:invertIfNegative val="0"/>
          <c:cat>
            <c:strRef>
              <c:f>Sheet1!$J$5:$U$5</c:f>
              <c:strCache>
                <c:ptCount val="12"/>
                <c:pt idx="0">
                  <c:v>Cereals</c:v>
                </c:pt>
                <c:pt idx="1">
                  <c:v>Roots &amp; Tubers </c:v>
                </c:pt>
                <c:pt idx="2">
                  <c:v>Vegetables</c:v>
                </c:pt>
                <c:pt idx="3">
                  <c:v>Fruits</c:v>
                </c:pt>
                <c:pt idx="4">
                  <c:v>Meat</c:v>
                </c:pt>
                <c:pt idx="5">
                  <c:v>Eggs</c:v>
                </c:pt>
                <c:pt idx="6">
                  <c:v>Fish &amp; Seafoods</c:v>
                </c:pt>
                <c:pt idx="7">
                  <c:v>Legumes</c:v>
                </c:pt>
                <c:pt idx="8">
                  <c:v>Milk</c:v>
                </c:pt>
                <c:pt idx="9">
                  <c:v>Oils</c:v>
                </c:pt>
                <c:pt idx="10">
                  <c:v>Sweets</c:v>
                </c:pt>
                <c:pt idx="11">
                  <c:v>Spices</c:v>
                </c:pt>
              </c:strCache>
            </c:strRef>
          </c:cat>
          <c:val>
            <c:numRef>
              <c:f>Sheet1!$J$8:$U$8</c:f>
              <c:numCache>
                <c:formatCode>General</c:formatCode>
                <c:ptCount val="12"/>
                <c:pt idx="0">
                  <c:v>99.3</c:v>
                </c:pt>
                <c:pt idx="1">
                  <c:v>17.399999999999999</c:v>
                </c:pt>
                <c:pt idx="2">
                  <c:v>89.9</c:v>
                </c:pt>
                <c:pt idx="3">
                  <c:v>1.4</c:v>
                </c:pt>
                <c:pt idx="4">
                  <c:v>2.9</c:v>
                </c:pt>
                <c:pt idx="5">
                  <c:v>0.5</c:v>
                </c:pt>
                <c:pt idx="6">
                  <c:v>39.9</c:v>
                </c:pt>
                <c:pt idx="7">
                  <c:v>51.4</c:v>
                </c:pt>
                <c:pt idx="8">
                  <c:v>0.70000000000000062</c:v>
                </c:pt>
                <c:pt idx="9">
                  <c:v>33.300000000000004</c:v>
                </c:pt>
                <c:pt idx="10">
                  <c:v>0</c:v>
                </c:pt>
                <c:pt idx="11">
                  <c:v>98.6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18912"/>
        <c:axId val="76143360"/>
      </c:barChart>
      <c:catAx>
        <c:axId val="8611891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76143360"/>
        <c:crosses val="autoZero"/>
        <c:auto val="1"/>
        <c:lblAlgn val="ctr"/>
        <c:lblOffset val="100"/>
        <c:noMultiLvlLbl val="0"/>
      </c:catAx>
      <c:valAx>
        <c:axId val="7614336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2000"/>
            </a:pPr>
            <a:endParaRPr lang="en-US"/>
          </a:p>
        </c:txPr>
        <c:crossAx val="86118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1179989144543325"/>
          <c:y val="0.39100238268668192"/>
          <c:w val="0.22360776509039418"/>
          <c:h val="0.2179952346266361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4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Farmer practice</c:v>
          </c:tx>
          <c:spPr>
            <a:solidFill>
              <a:schemeClr val="tx1"/>
            </a:solidFill>
          </c:spPr>
          <c:invertIfNegative val="0"/>
          <c:errBars>
            <c:errBarType val="both"/>
            <c:errValType val="stdErr"/>
            <c:noEndCap val="0"/>
          </c:errBars>
          <c:val>
            <c:numRef>
              <c:f>'GAP Analysis'!$C$6:$C$12</c:f>
              <c:numCache>
                <c:formatCode>General</c:formatCode>
                <c:ptCount val="7"/>
                <c:pt idx="0">
                  <c:v>2500</c:v>
                </c:pt>
                <c:pt idx="1">
                  <c:v>2000</c:v>
                </c:pt>
                <c:pt idx="2">
                  <c:v>2300</c:v>
                </c:pt>
                <c:pt idx="3">
                  <c:v>2500</c:v>
                </c:pt>
                <c:pt idx="4">
                  <c:v>1300</c:v>
                </c:pt>
                <c:pt idx="5">
                  <c:v>1500</c:v>
                </c:pt>
                <c:pt idx="6">
                  <c:v>3000</c:v>
                </c:pt>
              </c:numCache>
            </c:numRef>
          </c:val>
        </c:ser>
        <c:ser>
          <c:idx val="1"/>
          <c:order val="1"/>
          <c:tx>
            <c:v>Improved practice</c:v>
          </c:tx>
          <c:invertIfNegative val="0"/>
          <c:errBars>
            <c:errBarType val="both"/>
            <c:errValType val="stdErr"/>
            <c:noEndCap val="0"/>
          </c:errBars>
          <c:val>
            <c:numRef>
              <c:f>'GAP Analysis'!$D$6:$D$12</c:f>
              <c:numCache>
                <c:formatCode>General</c:formatCode>
                <c:ptCount val="7"/>
                <c:pt idx="0">
                  <c:v>3500</c:v>
                </c:pt>
                <c:pt idx="1">
                  <c:v>4000</c:v>
                </c:pt>
                <c:pt idx="2">
                  <c:v>6000</c:v>
                </c:pt>
                <c:pt idx="3">
                  <c:v>4500</c:v>
                </c:pt>
                <c:pt idx="4">
                  <c:v>5000</c:v>
                </c:pt>
                <c:pt idx="5">
                  <c:v>5500</c:v>
                </c:pt>
                <c:pt idx="6">
                  <c:v>6000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837888"/>
        <c:axId val="40295168"/>
      </c:barChart>
      <c:catAx>
        <c:axId val="1408378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 sz="1600" b="0" dirty="0"/>
                  <a:t>Farmers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1600" baseline="0"/>
            </a:pPr>
            <a:endParaRPr lang="en-US"/>
          </a:p>
        </c:txPr>
        <c:crossAx val="40295168"/>
        <c:crosses val="autoZero"/>
        <c:auto val="1"/>
        <c:lblAlgn val="ctr"/>
        <c:lblOffset val="100"/>
        <c:noMultiLvlLbl val="0"/>
      </c:catAx>
      <c:valAx>
        <c:axId val="402951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baseline="0"/>
                </a:pPr>
                <a:r>
                  <a:rPr lang="en-GB" sz="1600" b="0" baseline="0" dirty="0"/>
                  <a:t>Filled grain (kg/ha)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140837888"/>
        <c:crosses val="autoZero"/>
        <c:crossBetween val="between"/>
        <c:majorUnit val="2000"/>
      </c:valAx>
    </c:plotArea>
    <c:legend>
      <c:legendPos val="t"/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tx1"/>
            </a:solidFill>
          </c:spPr>
          <c:invertIfNegative val="0"/>
          <c:errBars>
            <c:errBarType val="both"/>
            <c:errValType val="percentage"/>
            <c:noEndCap val="0"/>
            <c:val val="5"/>
          </c:errBars>
          <c:cat>
            <c:strRef>
              <c:f>okro!$B$4:$B$8</c:f>
              <c:strCache>
                <c:ptCount val="5"/>
                <c:pt idx="0">
                  <c:v>FV (Unn)</c:v>
                </c:pt>
                <c:pt idx="1">
                  <c:v>TZ-SMN-86</c:v>
                </c:pt>
                <c:pt idx="2">
                  <c:v>NOKH1003</c:v>
                </c:pt>
                <c:pt idx="3">
                  <c:v>FV (Unn Manna)</c:v>
                </c:pt>
                <c:pt idx="4">
                  <c:v>NOKH1004</c:v>
                </c:pt>
              </c:strCache>
            </c:strRef>
          </c:cat>
          <c:val>
            <c:numRef>
              <c:f>okro!$C$4:$C$8</c:f>
              <c:numCache>
                <c:formatCode>General</c:formatCode>
                <c:ptCount val="5"/>
                <c:pt idx="0">
                  <c:v>1.58</c:v>
                </c:pt>
                <c:pt idx="1">
                  <c:v>2.3199999999999998</c:v>
                </c:pt>
                <c:pt idx="2">
                  <c:v>5.4</c:v>
                </c:pt>
                <c:pt idx="3">
                  <c:v>5.88</c:v>
                </c:pt>
                <c:pt idx="4">
                  <c:v>9.85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994048"/>
        <c:axId val="86107840"/>
      </c:barChart>
      <c:catAx>
        <c:axId val="140994048"/>
        <c:scaling>
          <c:orientation val="minMax"/>
        </c:scaling>
        <c:delete val="0"/>
        <c:axPos val="l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86107840"/>
        <c:crosses val="autoZero"/>
        <c:auto val="1"/>
        <c:lblAlgn val="ctr"/>
        <c:lblOffset val="100"/>
        <c:noMultiLvlLbl val="0"/>
      </c:catAx>
      <c:valAx>
        <c:axId val="86107840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GB" sz="1600" b="0" dirty="0"/>
                  <a:t>Fruit yield (t/ha)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crossAx val="1409940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Sheet1!$D$4</c:f>
              <c:strCache>
                <c:ptCount val="1"/>
                <c:pt idx="0">
                  <c:v>Tibali</c:v>
                </c:pt>
              </c:strCache>
            </c:strRef>
          </c:tx>
          <c:invertIfNegative val="0"/>
          <c:cat>
            <c:strRef>
              <c:f>Sheet1!$E$3:$H$3</c:f>
              <c:strCache>
                <c:ptCount val="4"/>
                <c:pt idx="0">
                  <c:v>Landless</c:v>
                </c:pt>
                <c:pt idx="1">
                  <c:v>Small</c:v>
                </c:pt>
                <c:pt idx="2">
                  <c:v>Medium</c:v>
                </c:pt>
                <c:pt idx="3">
                  <c:v>Large</c:v>
                </c:pt>
              </c:strCache>
            </c:strRef>
          </c:cat>
          <c:val>
            <c:numRef>
              <c:f>Sheet1!$E$4:$H$4</c:f>
              <c:numCache>
                <c:formatCode>General</c:formatCode>
                <c:ptCount val="4"/>
                <c:pt idx="0">
                  <c:v>6</c:v>
                </c:pt>
                <c:pt idx="1">
                  <c:v>34</c:v>
                </c:pt>
                <c:pt idx="2">
                  <c:v>50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Sheet1!$D$5</c:f>
              <c:strCache>
                <c:ptCount val="1"/>
                <c:pt idx="0">
                  <c:v>Tingoli</c:v>
                </c:pt>
              </c:strCache>
            </c:strRef>
          </c:tx>
          <c:invertIfNegative val="0"/>
          <c:cat>
            <c:strRef>
              <c:f>Sheet1!$E$3:$H$3</c:f>
              <c:strCache>
                <c:ptCount val="4"/>
                <c:pt idx="0">
                  <c:v>Landless</c:v>
                </c:pt>
                <c:pt idx="1">
                  <c:v>Small</c:v>
                </c:pt>
                <c:pt idx="2">
                  <c:v>Medium</c:v>
                </c:pt>
                <c:pt idx="3">
                  <c:v>Large</c:v>
                </c:pt>
              </c:strCache>
            </c:strRef>
          </c:cat>
          <c:val>
            <c:numRef>
              <c:f>Sheet1!$E$5:$H$5</c:f>
              <c:numCache>
                <c:formatCode>General</c:formatCode>
                <c:ptCount val="4"/>
                <c:pt idx="0">
                  <c:v>0</c:v>
                </c:pt>
                <c:pt idx="1">
                  <c:v>30</c:v>
                </c:pt>
                <c:pt idx="2">
                  <c:v>50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1107200"/>
        <c:axId val="86111872"/>
      </c:barChart>
      <c:catAx>
        <c:axId val="1411072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Wealth Category</a:t>
                </a:r>
              </a:p>
            </c:rich>
          </c:tx>
          <c:overlay val="0"/>
        </c:title>
        <c:majorTickMark val="out"/>
        <c:minorTickMark val="none"/>
        <c:tickLblPos val="nextTo"/>
        <c:crossAx val="86111872"/>
        <c:crosses val="autoZero"/>
        <c:auto val="1"/>
        <c:lblAlgn val="ctr"/>
        <c:lblOffset val="100"/>
        <c:noMultiLvlLbl val="0"/>
      </c:catAx>
      <c:valAx>
        <c:axId val="8611187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% of the Household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41107200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Sheet1!$D$8</c:f>
              <c:strCache>
                <c:ptCount val="1"/>
                <c:pt idx="0">
                  <c:v>Guo</c:v>
                </c:pt>
              </c:strCache>
            </c:strRef>
          </c:tx>
          <c:invertIfNegative val="0"/>
          <c:cat>
            <c:strRef>
              <c:f>Sheet1!$E$7:$H$7</c:f>
              <c:strCache>
                <c:ptCount val="4"/>
                <c:pt idx="0">
                  <c:v>Landless</c:v>
                </c:pt>
                <c:pt idx="1">
                  <c:v>Small</c:v>
                </c:pt>
                <c:pt idx="2">
                  <c:v>Medium</c:v>
                </c:pt>
                <c:pt idx="3">
                  <c:v>Large</c:v>
                </c:pt>
              </c:strCache>
            </c:strRef>
          </c:cat>
          <c:val>
            <c:numRef>
              <c:f>Sheet1!$E$8:$H$8</c:f>
              <c:numCache>
                <c:formatCode>General</c:formatCode>
                <c:ptCount val="4"/>
                <c:pt idx="0">
                  <c:v>0</c:v>
                </c:pt>
                <c:pt idx="1">
                  <c:v>50</c:v>
                </c:pt>
                <c:pt idx="2">
                  <c:v>30</c:v>
                </c:pt>
                <c:pt idx="3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Sheet1!$D$9</c:f>
              <c:strCache>
                <c:ptCount val="1"/>
                <c:pt idx="0">
                  <c:v>Papu</c:v>
                </c:pt>
              </c:strCache>
            </c:strRef>
          </c:tx>
          <c:invertIfNegative val="0"/>
          <c:cat>
            <c:strRef>
              <c:f>Sheet1!$E$7:$H$7</c:f>
              <c:strCache>
                <c:ptCount val="4"/>
                <c:pt idx="0">
                  <c:v>Landless</c:v>
                </c:pt>
                <c:pt idx="1">
                  <c:v>Small</c:v>
                </c:pt>
                <c:pt idx="2">
                  <c:v>Medium</c:v>
                </c:pt>
                <c:pt idx="3">
                  <c:v>Large</c:v>
                </c:pt>
              </c:strCache>
            </c:strRef>
          </c:cat>
          <c:val>
            <c:numRef>
              <c:f>Sheet1!$E$9:$H$9</c:f>
              <c:numCache>
                <c:formatCode>General</c:formatCode>
                <c:ptCount val="4"/>
                <c:pt idx="0">
                  <c:v>0</c:v>
                </c:pt>
                <c:pt idx="1">
                  <c:v>25</c:v>
                </c:pt>
                <c:pt idx="2">
                  <c:v>60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993536"/>
        <c:axId val="86110720"/>
      </c:barChart>
      <c:catAx>
        <c:axId val="1409935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Wealth Category</a:t>
                </a:r>
              </a:p>
            </c:rich>
          </c:tx>
          <c:overlay val="0"/>
        </c:title>
        <c:majorTickMark val="out"/>
        <c:minorTickMark val="none"/>
        <c:tickLblPos val="nextTo"/>
        <c:crossAx val="86110720"/>
        <c:crosses val="autoZero"/>
        <c:auto val="1"/>
        <c:lblAlgn val="ctr"/>
        <c:lblOffset val="100"/>
        <c:noMultiLvlLbl val="0"/>
      </c:catAx>
      <c:valAx>
        <c:axId val="8611072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% of the Household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40993536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Sheet1!$D$12</c:f>
              <c:strCache>
                <c:ptCount val="1"/>
                <c:pt idx="0">
                  <c:v>Gia</c:v>
                </c:pt>
              </c:strCache>
            </c:strRef>
          </c:tx>
          <c:invertIfNegative val="0"/>
          <c:cat>
            <c:strRef>
              <c:f>Sheet1!$E$11:$H$11</c:f>
              <c:strCache>
                <c:ptCount val="4"/>
                <c:pt idx="0">
                  <c:v>Landless</c:v>
                </c:pt>
                <c:pt idx="1">
                  <c:v>Small</c:v>
                </c:pt>
                <c:pt idx="2">
                  <c:v>Medium</c:v>
                </c:pt>
                <c:pt idx="3">
                  <c:v>Large</c:v>
                </c:pt>
              </c:strCache>
            </c:strRef>
          </c:cat>
          <c:val>
            <c:numRef>
              <c:f>Sheet1!$E$12:$H$12</c:f>
              <c:numCache>
                <c:formatCode>General</c:formatCode>
                <c:ptCount val="4"/>
                <c:pt idx="0">
                  <c:v>0</c:v>
                </c:pt>
                <c:pt idx="1">
                  <c:v>50</c:v>
                </c:pt>
                <c:pt idx="2">
                  <c:v>30</c:v>
                </c:pt>
                <c:pt idx="3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Sheet1!$D$13</c:f>
              <c:strCache>
                <c:ptCount val="1"/>
                <c:pt idx="0">
                  <c:v>Bonia</c:v>
                </c:pt>
              </c:strCache>
            </c:strRef>
          </c:tx>
          <c:invertIfNegative val="0"/>
          <c:cat>
            <c:strRef>
              <c:f>Sheet1!$E$11:$H$11</c:f>
              <c:strCache>
                <c:ptCount val="4"/>
                <c:pt idx="0">
                  <c:v>Landless</c:v>
                </c:pt>
                <c:pt idx="1">
                  <c:v>Small</c:v>
                </c:pt>
                <c:pt idx="2">
                  <c:v>Medium</c:v>
                </c:pt>
                <c:pt idx="3">
                  <c:v>Large</c:v>
                </c:pt>
              </c:strCache>
            </c:strRef>
          </c:cat>
          <c:val>
            <c:numRef>
              <c:f>Sheet1!$E$13:$H$13</c:f>
              <c:numCache>
                <c:formatCode>General</c:formatCode>
                <c:ptCount val="4"/>
                <c:pt idx="0">
                  <c:v>2</c:v>
                </c:pt>
                <c:pt idx="1">
                  <c:v>28</c:v>
                </c:pt>
                <c:pt idx="2">
                  <c:v>50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1139456"/>
        <c:axId val="140010624"/>
      </c:barChart>
      <c:catAx>
        <c:axId val="1411394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Wealth Category</a:t>
                </a:r>
              </a:p>
            </c:rich>
          </c:tx>
          <c:overlay val="0"/>
        </c:title>
        <c:majorTickMark val="out"/>
        <c:minorTickMark val="none"/>
        <c:tickLblPos val="nextTo"/>
        <c:crossAx val="140010624"/>
        <c:crosses val="autoZero"/>
        <c:auto val="1"/>
        <c:lblAlgn val="ctr"/>
        <c:lblOffset val="100"/>
        <c:noMultiLvlLbl val="0"/>
      </c:catAx>
      <c:valAx>
        <c:axId val="14001062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% of the Household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41139456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Lbls>
            <c:dLbl>
              <c:idx val="1"/>
              <c:delete val="1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Sheet2!$A$2:$A$6</c:f>
              <c:strCache>
                <c:ptCount val="5"/>
                <c:pt idx="0">
                  <c:v>Crop residues</c:v>
                </c:pt>
                <c:pt idx="1">
                  <c:v>Cultivated fodder</c:v>
                </c:pt>
                <c:pt idx="2">
                  <c:v>Grazing</c:v>
                </c:pt>
                <c:pt idx="3">
                  <c:v>Naturally occuring &amp; collected forage</c:v>
                </c:pt>
                <c:pt idx="4">
                  <c:v>Purchased</c:v>
                </c:pt>
              </c:strCache>
            </c:strRef>
          </c:cat>
          <c:val>
            <c:numRef>
              <c:f>Sheet2!$B$2:$B$6</c:f>
              <c:numCache>
                <c:formatCode>General</c:formatCode>
                <c:ptCount val="5"/>
                <c:pt idx="0">
                  <c:v>13</c:v>
                </c:pt>
                <c:pt idx="1">
                  <c:v>0.05</c:v>
                </c:pt>
                <c:pt idx="2">
                  <c:v>66.5</c:v>
                </c:pt>
                <c:pt idx="3">
                  <c:v>10.5</c:v>
                </c:pt>
                <c:pt idx="4">
                  <c:v>9.9500000000000011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Lbls>
            <c:dLbl>
              <c:idx val="4"/>
              <c:delete val="1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Sheet2!$A$9:$A$13</c:f>
              <c:strCache>
                <c:ptCount val="5"/>
                <c:pt idx="0">
                  <c:v>Crop residues</c:v>
                </c:pt>
                <c:pt idx="1">
                  <c:v>Cultivated fodder</c:v>
                </c:pt>
                <c:pt idx="2">
                  <c:v>Grazing</c:v>
                </c:pt>
                <c:pt idx="3">
                  <c:v>Naturally occuring &amp; collected forage</c:v>
                </c:pt>
                <c:pt idx="4">
                  <c:v>Purchased</c:v>
                </c:pt>
              </c:strCache>
            </c:strRef>
          </c:cat>
          <c:val>
            <c:numRef>
              <c:f>Sheet2!$B$9:$B$13</c:f>
              <c:numCache>
                <c:formatCode>General</c:formatCode>
                <c:ptCount val="5"/>
                <c:pt idx="0">
                  <c:v>16</c:v>
                </c:pt>
                <c:pt idx="1">
                  <c:v>7.59</c:v>
                </c:pt>
                <c:pt idx="2">
                  <c:v>63.08</c:v>
                </c:pt>
                <c:pt idx="3">
                  <c:v>13.229999999999999</c:v>
                </c:pt>
                <c:pt idx="4">
                  <c:v>0.1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Sheet2!$A$16:$A$20</c:f>
              <c:strCache>
                <c:ptCount val="5"/>
                <c:pt idx="0">
                  <c:v>Crop residues</c:v>
                </c:pt>
                <c:pt idx="1">
                  <c:v>Cultivated fodder</c:v>
                </c:pt>
                <c:pt idx="2">
                  <c:v>Grazing</c:v>
                </c:pt>
                <c:pt idx="3">
                  <c:v>Naturally occuring &amp; collected forage</c:v>
                </c:pt>
                <c:pt idx="4">
                  <c:v>Purchased</c:v>
                </c:pt>
              </c:strCache>
            </c:strRef>
          </c:cat>
          <c:val>
            <c:numRef>
              <c:f>Sheet2!$B$16:$B$20</c:f>
              <c:numCache>
                <c:formatCode>General</c:formatCode>
                <c:ptCount val="5"/>
                <c:pt idx="0">
                  <c:v>22</c:v>
                </c:pt>
                <c:pt idx="1">
                  <c:v>5.38</c:v>
                </c:pt>
                <c:pt idx="2">
                  <c:v>50</c:v>
                </c:pt>
                <c:pt idx="3">
                  <c:v>18</c:v>
                </c:pt>
                <c:pt idx="4">
                  <c:v>4.6199999999999992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0.51166</cdr:x>
      <cdr:y>0.31495</cdr:y>
    </cdr:from>
    <cdr:to>
      <cdr:x>0.55313</cdr:x>
      <cdr:y>0.39332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62782" y="1033464"/>
          <a:ext cx="272533" cy="2571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/>
            <a:t>*</a:t>
          </a:r>
        </a:p>
      </cdr:txBody>
    </cdr:sp>
  </cdr:relSizeAnchor>
  <cdr:relSizeAnchor xmlns:cdr="http://schemas.openxmlformats.org/drawingml/2006/chartDrawing">
    <cdr:from>
      <cdr:x>0.23768</cdr:x>
      <cdr:y>0.55878</cdr:y>
    </cdr:from>
    <cdr:to>
      <cdr:x>0.29275</cdr:x>
      <cdr:y>0.62845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62101" y="1833564"/>
          <a:ext cx="361951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0.24783</cdr:x>
      <cdr:y>0.61974</cdr:y>
    </cdr:from>
    <cdr:to>
      <cdr:x>0.38696</cdr:x>
      <cdr:y>0.73295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28777" y="2033589"/>
          <a:ext cx="914400" cy="3714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0.25072</cdr:x>
      <cdr:y>0.61684</cdr:y>
    </cdr:from>
    <cdr:to>
      <cdr:x>0.31015</cdr:x>
      <cdr:y>0.70972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47827" y="2024064"/>
          <a:ext cx="390525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/>
            <a:t>*</a:t>
          </a:r>
        </a:p>
      </cdr:txBody>
    </cdr:sp>
  </cdr:relSizeAnchor>
  <cdr:relSizeAnchor xmlns:cdr="http://schemas.openxmlformats.org/drawingml/2006/chartDrawing">
    <cdr:from>
      <cdr:x>0.41304</cdr:x>
      <cdr:y>0.373</cdr:y>
    </cdr:from>
    <cdr:to>
      <cdr:x>0.49565</cdr:x>
      <cdr:y>0.54427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714626" y="1223964"/>
          <a:ext cx="542925" cy="5619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/>
            <a:t>*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03-Feb-14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03-Feb-14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841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 fact that 90% of the household produce their own food but dietary diversity score was 5.5, indicate that</a:t>
            </a:r>
            <a:r>
              <a:rPr lang="en-GB" baseline="0" dirty="0" smtClean="0"/>
              <a:t> nutrition communication through behaviour change strategies (what they should eat and why they should eat it) and agricultural productivity – could increase household nutrition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929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en-US" altLang="en-US" dirty="0" smtClean="0">
                <a:ea typeface="MS PGothic" pitchFamily="34" charset="-128"/>
              </a:rPr>
              <a:t>- Coordination whole period: training, template dev and field work; pushed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dirty="0" smtClean="0">
                <a:ea typeface="MS PGothic" pitchFamily="34" charset="-128"/>
              </a:rPr>
              <a:t>- Future, important to partner with capable survey firms, but even then, close supervision crucial</a:t>
            </a:r>
          </a:p>
          <a:p>
            <a:pPr marL="176131" indent="-176131">
              <a:spcBef>
                <a:spcPct val="0"/>
              </a:spcBef>
              <a:buFontTx/>
              <a:buChar char="-"/>
              <a:defRPr/>
            </a:pPr>
            <a:r>
              <a:rPr lang="en-US" altLang="en-US" dirty="0" smtClean="0">
                <a:ea typeface="MS PGothic" pitchFamily="34" charset="-128"/>
              </a:rPr>
              <a:t>CAPI saved time, reuse</a:t>
            </a:r>
          </a:p>
          <a:p>
            <a:pPr marL="176131" indent="-176131">
              <a:spcBef>
                <a:spcPct val="0"/>
              </a:spcBef>
              <a:buFontTx/>
              <a:buChar char="-"/>
              <a:defRPr/>
            </a:pPr>
            <a:r>
              <a:rPr lang="en-US" altLang="en-US" dirty="0" smtClean="0">
                <a:ea typeface="MS PGothic" pitchFamily="34" charset="-128"/>
              </a:rPr>
              <a:t>Ask to add</a:t>
            </a:r>
          </a:p>
          <a:p>
            <a:pPr marL="176131" indent="-176131">
              <a:spcBef>
                <a:spcPct val="0"/>
              </a:spcBef>
              <a:buFontTx/>
              <a:buChar char="-"/>
              <a:defRPr/>
            </a:pPr>
            <a:endParaRPr lang="en-US" altLang="en-US" dirty="0" smtClean="0">
              <a:ea typeface="MS PGothic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63233" indent="-293551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74204" indent="-234841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43885" indent="-234841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113567" indent="-234841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83249" indent="-2348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3052930" indent="-2348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522612" indent="-2348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992293" indent="-2348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AEEB984-D9EA-4F11-8F44-E12158860F61}" type="slidenum">
              <a:rPr lang="en-US" altLang="en-US">
                <a:solidFill>
                  <a:prstClr val="black"/>
                </a:solidFill>
              </a:rPr>
              <a:pPr eaLnBrk="1" hangingPunct="1"/>
              <a:t>52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69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en-US" altLang="en-US" dirty="0" smtClean="0">
                <a:ea typeface="MS PGothic" pitchFamily="34" charset="-128"/>
              </a:rPr>
              <a:t>- Coordination whole period: training, template dev and field work; pushed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dirty="0" smtClean="0">
                <a:ea typeface="MS PGothic" pitchFamily="34" charset="-128"/>
              </a:rPr>
              <a:t>- Future, important to partner with capable survey firms, but even then, close supervision crucial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altLang="en-US" dirty="0" smtClean="0">
                <a:ea typeface="MS PGothic" pitchFamily="34" charset="-128"/>
              </a:rPr>
              <a:t>CAPI saved time, reuse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altLang="en-US" dirty="0" smtClean="0">
                <a:ea typeface="MS PGothic" pitchFamily="34" charset="-128"/>
              </a:rPr>
              <a:t>Ask to add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endParaRPr lang="en-US" altLang="en-US" dirty="0" smtClean="0">
              <a:ea typeface="MS PGothic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AEEB984-D9EA-4F11-8F44-E12158860F61}" type="slidenum">
              <a:rPr lang="en-US" altLang="en-US">
                <a:solidFill>
                  <a:prstClr val="black"/>
                </a:solidFill>
              </a:rPr>
              <a:pPr eaLnBrk="1" hangingPunct="1"/>
              <a:t>5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en-US" altLang="en-US" dirty="0" smtClean="0">
                <a:ea typeface="MS PGothic" pitchFamily="34" charset="-128"/>
              </a:rPr>
              <a:t>- Coordination whole period: training, template dev and field work; pushed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dirty="0" smtClean="0">
                <a:ea typeface="MS PGothic" pitchFamily="34" charset="-128"/>
              </a:rPr>
              <a:t>- Future, important to partner with capable survey firms, but even then, close supervision crucial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altLang="en-US" dirty="0" smtClean="0">
                <a:ea typeface="MS PGothic" pitchFamily="34" charset="-128"/>
              </a:rPr>
              <a:t>CAPI saved time, reuse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altLang="en-US" dirty="0" smtClean="0">
                <a:ea typeface="MS PGothic" pitchFamily="34" charset="-128"/>
              </a:rPr>
              <a:t>Ask to add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endParaRPr lang="en-US" altLang="en-US" dirty="0" smtClean="0">
              <a:ea typeface="MS PGothic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AEEB984-D9EA-4F11-8F44-E12158860F61}" type="slidenum">
              <a:rPr lang="en-US" altLang="en-US">
                <a:solidFill>
                  <a:prstClr val="black"/>
                </a:solidFill>
              </a:rPr>
              <a:pPr eaLnBrk="1" hangingPunct="1"/>
              <a:t>6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An interactive stepwise process that involves mainly three actors – researchers, extension and farmer in the conduct of four</a:t>
            </a:r>
            <a:r>
              <a:rPr lang="en-GB" baseline="0" dirty="0" smtClean="0"/>
              <a:t> basic phases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369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Cereal-legume intercropping: Groundnut, early and late millet sorghum and vegetables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333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11 farmers</a:t>
            </a:r>
            <a:r>
              <a:rPr lang="en-GB" baseline="0" dirty="0" smtClean="0"/>
              <a:t> from four communities one was made to host a researcher managed on-farm trial. They were given inputs and technical backstopping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0A9F8-CA76-48DB-B08F-595198926BC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834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Good agricultural practices – land preparation, weed control, nitrogen application, land management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0A9F8-CA76-48DB-B08F-595198926BC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6568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Farmers: Poultry</a:t>
            </a:r>
            <a:r>
              <a:rPr lang="en-GB" baseline="0" dirty="0" smtClean="0"/>
              <a:t> – 18 communities – 10 household=180 households; pigs 12 communities = 120 households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0A9F8-CA76-48DB-B08F-595198926BC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378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Diets of most rural people dominated</a:t>
            </a:r>
            <a:r>
              <a:rPr lang="en-GB" baseline="0" dirty="0" smtClean="0"/>
              <a:t> by staples foods – millet, sorghum, rice and maize –  low in micronutrients zinc and iron necessary to comback mal nutrition35% of children are stunted; 78% anaemic; Stunting, wasting and under weight – severe in the northern region due to food insecurity, chronic mal-nutrition; poverty, in appropriate food processing and feeding practices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721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2125" y="5935204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3335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57200" y="2514600"/>
            <a:ext cx="77724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712123"/>
              </a:buClr>
              <a:defRPr sz="2800"/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3716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Use pictures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876801" y="1371600"/>
            <a:ext cx="4267200" cy="54864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1430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2438400"/>
            <a:ext cx="7543800" cy="3886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20574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pic>
        <p:nvPicPr>
          <p:cNvPr id="17" name="Picture 16" descr="AR_Global_partners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33550" y="5534025"/>
            <a:ext cx="56769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69E3E-A74F-41F4-BE17-4D96E08C1860}" type="datetimeFigureOut">
              <a:rPr lang="en-US"/>
              <a:pPr>
                <a:defRPr/>
              </a:pPr>
              <a:t>03-Feb-14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609600" cy="396240"/>
          </a:xfrm>
          <a:prstGeom prst="bracketPair">
            <a:avLst>
              <a:gd name="adj" fmla="val 17949"/>
            </a:avLst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894ED-C651-4565-854D-71701B061F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798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400800"/>
            <a:ext cx="609600" cy="396240"/>
          </a:xfrm>
          <a:prstGeom prst="bracketPair">
            <a:avLst>
              <a:gd name="adj" fmla="val 17949"/>
            </a:avLst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B2C95-41FC-D645-922B-0BA07C3315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582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507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4002"/>
            <a:ext cx="9144000" cy="13494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5" r:id="rId3"/>
    <p:sldLayoutId id="2147483667" r:id="rId4"/>
    <p:sldLayoutId id="2147483668" r:id="rId5"/>
    <p:sldLayoutId id="2147483666" r:id="rId6"/>
    <p:sldLayoutId id="2147483673" r:id="rId7"/>
    <p:sldLayoutId id="2147483674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426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8382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IPhone photos\860OKMZO\IMG_029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20754"/>
            <a:ext cx="9144000" cy="563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:\IPhone photos\860OKMZO\IMG_027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1" y="4419600"/>
            <a:ext cx="48006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Cropping systems - cereals</a:t>
            </a:r>
            <a:endParaRPr lang="en-GB" sz="3600" dirty="0"/>
          </a:p>
        </p:txBody>
      </p:sp>
      <p:pic>
        <p:nvPicPr>
          <p:cNvPr id="5" name="Picture 4" descr="C:\Users\user\Desktop\Klins weeding\P101019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19600"/>
            <a:ext cx="4343400" cy="2438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069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95400"/>
            <a:ext cx="9144000" cy="5562600"/>
          </a:xfrm>
          <a:prstGeom prst="rect">
            <a:avLst/>
          </a:prstGeom>
        </p:spPr>
      </p:pic>
      <p:pic>
        <p:nvPicPr>
          <p:cNvPr id="3" name="Picture 2" descr="G:\DCIM\105MSDCF\DSC0215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95601"/>
            <a:ext cx="4114800" cy="3962400"/>
          </a:xfrm>
          <a:prstGeom prst="rect">
            <a:avLst/>
          </a:prstGeom>
          <a:noFill/>
        </p:spPr>
      </p:pic>
      <p:sp>
        <p:nvSpPr>
          <p:cNvPr id="4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Cropping systems – sorghum and millet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4861185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:\New folder (2)\100OLYMP\P901004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Cropping systems – cereals-legume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56121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DCIM\105MSDCF\DSC0219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814060"/>
          </a:xfrm>
          <a:prstGeom prst="rect">
            <a:avLst/>
          </a:prstGeom>
          <a:noFill/>
        </p:spPr>
      </p:pic>
      <p:sp>
        <p:nvSpPr>
          <p:cNvPr id="3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Cropping systems – legumes</a:t>
            </a:r>
            <a:endParaRPr lang="en-GB" sz="3600" dirty="0"/>
          </a:p>
        </p:txBody>
      </p:sp>
      <p:pic>
        <p:nvPicPr>
          <p:cNvPr id="4" name="Picture 3" descr="E:\DCIM\106MSDCF\DSC0229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3616036"/>
            <a:ext cx="3962400" cy="3341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527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DCIM\105MSDCF\DSC0221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4267200" cy="3086100"/>
          </a:xfrm>
          <a:prstGeom prst="rect">
            <a:avLst/>
          </a:prstGeom>
          <a:noFill/>
        </p:spPr>
      </p:pic>
      <p:pic>
        <p:nvPicPr>
          <p:cNvPr id="3" name="Picture 3" descr="G:\DCIM\105MSDCF\DSC0222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3027" y="3467100"/>
            <a:ext cx="4222374" cy="3216746"/>
          </a:xfrm>
          <a:prstGeom prst="rect">
            <a:avLst/>
          </a:prstGeom>
          <a:noFill/>
        </p:spPr>
      </p:pic>
      <p:pic>
        <p:nvPicPr>
          <p:cNvPr id="4" name="Picture 2" descr="G:\DCIM\105MSDCF\DSC0222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467100"/>
            <a:ext cx="4267201" cy="3207525"/>
          </a:xfrm>
          <a:prstGeom prst="rect">
            <a:avLst/>
          </a:prstGeom>
          <a:noFill/>
        </p:spPr>
      </p:pic>
      <p:pic>
        <p:nvPicPr>
          <p:cNvPr id="5" name="Picture 2" descr="E:\DCIM\106MSDCF\DSC0227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381001"/>
            <a:ext cx="4184637" cy="3048000"/>
          </a:xfrm>
          <a:prstGeom prst="rect">
            <a:avLst/>
          </a:prstGeom>
          <a:noFill/>
        </p:spPr>
      </p:pic>
      <p:sp>
        <p:nvSpPr>
          <p:cNvPr id="6" name="Text Placeholder 2"/>
          <p:cNvSpPr txBox="1">
            <a:spLocks/>
          </p:cNvSpPr>
          <p:nvPr/>
        </p:nvSpPr>
        <p:spPr>
          <a:xfrm>
            <a:off x="0" y="-1524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Cropping systems – vegetables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51567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DCIM\105MSDCF\DSC0211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569208"/>
            <a:ext cx="4572001" cy="3288792"/>
          </a:xfrm>
          <a:prstGeom prst="rect">
            <a:avLst/>
          </a:prstGeom>
          <a:noFill/>
        </p:spPr>
      </p:pic>
      <p:pic>
        <p:nvPicPr>
          <p:cNvPr id="5" name="Picture 4" descr="SAM_0020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4495800" cy="2743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Dr Larbi\Desktop\IPhone photos\860OKMZO\IMG_036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685800"/>
            <a:ext cx="4572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DCIM\106MSDCF\DSC02475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69208"/>
            <a:ext cx="4495800" cy="3212592"/>
          </a:xfrm>
          <a:prstGeom prst="rect">
            <a:avLst/>
          </a:prstGeom>
          <a:noFill/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0" y="-762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Livestock – small ruminants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40201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IPhone photos\860OKMZO\IMG_026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14300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Dr Larbi\Desktop\IPhone photos\860OKMZO\IMG_029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5534" y="3554690"/>
            <a:ext cx="5268466" cy="330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2"/>
          <p:cNvSpPr txBox="1">
            <a:spLocks/>
          </p:cNvSpPr>
          <p:nvPr/>
        </p:nvSpPr>
        <p:spPr>
          <a:xfrm>
            <a:off x="0" y="9144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Livestock – rural poultry and pigs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24830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</p:spPr>
      </p:pic>
      <p:pic>
        <p:nvPicPr>
          <p:cNvPr id="3" name="Content Placeholder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143001"/>
            <a:ext cx="3047999" cy="228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00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163102"/>
              </p:ext>
            </p:extLst>
          </p:nvPr>
        </p:nvGraphicFramePr>
        <p:xfrm>
          <a:off x="304800" y="1622149"/>
          <a:ext cx="8458200" cy="4835537"/>
        </p:xfrm>
        <a:graphic>
          <a:graphicData uri="http://schemas.openxmlformats.org/drawingml/2006/table">
            <a:tbl>
              <a:tblPr firstRow="1" firstCol="1" bandRow="1"/>
              <a:tblGrid>
                <a:gridCol w="3182292"/>
                <a:gridCol w="5275908"/>
              </a:tblGrid>
              <a:tr h="205726"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4F81BD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Constrains to livestock production in the intervention communities and suggested solutions</a:t>
                      </a:r>
                      <a:endParaRPr lang="en-US" sz="1400" b="1" dirty="0">
                        <a:solidFill>
                          <a:srgbClr val="4F81BD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57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Main problems</a:t>
                      </a:r>
                      <a:endParaRPr lang="en-U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Suggested solutions</a:t>
                      </a:r>
                      <a:endParaRPr lang="en-U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. Poor housing </a:t>
                      </a:r>
                      <a:endParaRPr lang="en-U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Support in cash for housing construction or housing package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2. High disease and mortality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Confinement of animals to reduce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exposure 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and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better access to veterinary services</a:t>
                      </a:r>
                      <a:endParaRPr lang="en-U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3. Lack of improved breeds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Better 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management of the local breeds, buying the improved breeds and the supply of these breeds in the form of support.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4. Conflict with crops farmers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Confinement and herding of the flock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5. Inadequate feed 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Collection and conservation of crops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residue; subsidized 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oncentrate feeds and training in better feeding practices </a:t>
                      </a:r>
                      <a:endParaRPr lang="en-U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 Low prices offered by 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marketing agents and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processors for animals</a:t>
                      </a:r>
                      <a:endParaRPr lang="en-U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1.Formation 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of farmer groups to negotiate good prices for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members; 2.Weighing 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of animals and sell according to animals’ weight.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8. Lack water in the dry season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Construction of dug-outs and small reservoirs and supply of materials for rain water harvesting.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9.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Access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to credit</a:t>
                      </a:r>
                      <a:endParaRPr lang="en-U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Formation of farmers groups and cooperative to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facilitate access 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to credit and external support.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10.  High cost of veterinary drags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Government subsidy and support from NGOs in form animal health service package.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 Placeholder 2"/>
          <p:cNvSpPr txBox="1">
            <a:spLocks/>
          </p:cNvSpPr>
          <p:nvPr/>
        </p:nvSpPr>
        <p:spPr>
          <a:xfrm>
            <a:off x="0" y="11430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Livestock – production constrains and solutions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69771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2695"/>
              </p:ext>
            </p:extLst>
          </p:nvPr>
        </p:nvGraphicFramePr>
        <p:xfrm>
          <a:off x="685800" y="1752600"/>
          <a:ext cx="7924800" cy="472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  <a:gridCol w="6039312"/>
                <a:gridCol w="1275888"/>
              </a:tblGrid>
              <a:tr h="314960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u="none" strike="noStrike" dirty="0" smtClean="0">
                          <a:effectLst/>
                          <a:latin typeface="+mn-lt"/>
                        </a:rPr>
                        <a:t>Situation analysis (Research output 1)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u="none" strike="noStrike" dirty="0">
                          <a:effectLst/>
                          <a:latin typeface="+mn-lt"/>
                        </a:rPr>
                        <a:t>Leader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Community mobilization and innovation platforms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IITA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Farming systems analysis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WUR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3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 smtClean="0">
                          <a:effectLst/>
                          <a:latin typeface="+mn-lt"/>
                        </a:rPr>
                        <a:t>Inventory</a:t>
                      </a:r>
                      <a:r>
                        <a:rPr lang="en-GB" sz="2000" u="none" strike="noStrike" baseline="0" dirty="0" smtClean="0">
                          <a:effectLst/>
                          <a:latin typeface="+mn-lt"/>
                        </a:rPr>
                        <a:t> of</a:t>
                      </a:r>
                      <a:r>
                        <a:rPr lang="en-GB" sz="20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innovations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IITA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u="none" strike="noStrike" dirty="0">
                          <a:effectLst/>
                          <a:latin typeface="+mn-lt"/>
                        </a:rPr>
                        <a:t>Integrated systems </a:t>
                      </a:r>
                      <a:r>
                        <a:rPr lang="en-GB" sz="2000" b="1" u="none" strike="noStrike" dirty="0" smtClean="0">
                          <a:effectLst/>
                          <a:latin typeface="+mn-lt"/>
                        </a:rPr>
                        <a:t>management (Research output 2)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4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Improving cereal-legume systems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IITA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5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Land management strategies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CIAT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6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Agricultural water management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IWMI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7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Improving cattle, sheep and goat production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ILRI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8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Intensifying rural pig and poultry production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KNUST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9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 smtClean="0">
                          <a:effectLst/>
                          <a:latin typeface="+mn-lt"/>
                        </a:rPr>
                        <a:t>Improving </a:t>
                      </a:r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farm household </a:t>
                      </a:r>
                      <a:r>
                        <a:rPr lang="en-GB" sz="2000" u="none" strike="noStrike" dirty="0" smtClean="0">
                          <a:effectLst/>
                          <a:latin typeface="+mn-lt"/>
                        </a:rPr>
                        <a:t>nutrition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GHS, FRI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u="none" strike="noStrike" dirty="0">
                          <a:effectLst/>
                          <a:latin typeface="+mn-lt"/>
                        </a:rPr>
                        <a:t>Scaling and </a:t>
                      </a:r>
                      <a:r>
                        <a:rPr lang="en-GB" sz="2000" b="1" u="none" strike="noStrike" dirty="0" smtClean="0">
                          <a:effectLst/>
                          <a:latin typeface="+mn-lt"/>
                        </a:rPr>
                        <a:t>delivery (Research output 3)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496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10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Comparison of delivery approaches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  <a:latin typeface="+mn-lt"/>
                        </a:rPr>
                        <a:t>MoFA, UDS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9144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Africa RISING-Ghana: 2013 Work plan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929381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57200" y="1752600"/>
            <a:ext cx="8229600" cy="1143000"/>
          </a:xfrm>
        </p:spPr>
        <p:txBody>
          <a:bodyPr/>
          <a:lstStyle/>
          <a:p>
            <a:r>
              <a:rPr lang="en-US" sz="3600" dirty="0" smtClean="0"/>
              <a:t>Review of Progress – Africa RISING Ghana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81000" y="3581400"/>
            <a:ext cx="8382000" cy="1676400"/>
          </a:xfrm>
        </p:spPr>
        <p:txBody>
          <a:bodyPr/>
          <a:lstStyle/>
          <a:p>
            <a:r>
              <a:rPr lang="en-GB" dirty="0"/>
              <a:t>Asamoah Larbi</a:t>
            </a:r>
          </a:p>
          <a:p>
            <a:r>
              <a:rPr lang="en-GB" dirty="0"/>
              <a:t>International Institute of Tropical Agriculture</a:t>
            </a:r>
          </a:p>
          <a:p>
            <a:r>
              <a:rPr lang="en-GB" dirty="0"/>
              <a:t>Africa RISING West Africa 2</a:t>
            </a:r>
            <a:r>
              <a:rPr lang="en-GB" baseline="30000" dirty="0"/>
              <a:t>nd</a:t>
            </a:r>
            <a:r>
              <a:rPr lang="en-GB" dirty="0"/>
              <a:t> Review and Planning Meeting</a:t>
            </a:r>
          </a:p>
          <a:p>
            <a:r>
              <a:rPr lang="en-GB" dirty="0"/>
              <a:t>Bamako, 3-5 February, 2014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Cereals: rice yield gap</a:t>
            </a:r>
            <a:endParaRPr lang="en-GB" sz="36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0071446"/>
              </p:ext>
            </p:extLst>
          </p:nvPr>
        </p:nvGraphicFramePr>
        <p:xfrm>
          <a:off x="990600" y="2057400"/>
          <a:ext cx="72390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ight Brace 5"/>
          <p:cNvSpPr/>
          <p:nvPr/>
        </p:nvSpPr>
        <p:spPr>
          <a:xfrm>
            <a:off x="7391400" y="2819400"/>
            <a:ext cx="381000" cy="1828800"/>
          </a:xfrm>
          <a:prstGeom prst="rightBrace">
            <a:avLst/>
          </a:prstGeom>
          <a:noFill/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086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5339173"/>
              </p:ext>
            </p:extLst>
          </p:nvPr>
        </p:nvGraphicFramePr>
        <p:xfrm>
          <a:off x="685800" y="2057400"/>
          <a:ext cx="50292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Cereals – improved management effects on rice </a:t>
            </a:r>
            <a:endParaRPr lang="en-GB" sz="3600" dirty="0"/>
          </a:p>
        </p:txBody>
      </p:sp>
      <p:pic>
        <p:nvPicPr>
          <p:cNvPr id="4" name="Picture 22" descr="DSC073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2420144"/>
            <a:ext cx="3200400" cy="2990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057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8472718"/>
              </p:ext>
            </p:extLst>
          </p:nvPr>
        </p:nvGraphicFramePr>
        <p:xfrm>
          <a:off x="304800" y="1447800"/>
          <a:ext cx="4267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F:\ISSAH, Vegetable and aflatoxin pictures\IMG_171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4572000" cy="4495800"/>
          </a:xfrm>
          <a:prstGeom prst="rect">
            <a:avLst/>
          </a:prstGeom>
          <a:noFill/>
        </p:spPr>
      </p:pic>
      <p:sp>
        <p:nvSpPr>
          <p:cNvPr id="4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Vegetables: Okra fruit yield – farmers’ field day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24550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9025743"/>
              </p:ext>
            </p:extLst>
          </p:nvPr>
        </p:nvGraphicFramePr>
        <p:xfrm>
          <a:off x="251520" y="2060848"/>
          <a:ext cx="280831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0721335"/>
              </p:ext>
            </p:extLst>
          </p:nvPr>
        </p:nvGraphicFramePr>
        <p:xfrm>
          <a:off x="3203848" y="2060848"/>
          <a:ext cx="29340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4716344"/>
              </p:ext>
            </p:extLst>
          </p:nvPr>
        </p:nvGraphicFramePr>
        <p:xfrm>
          <a:off x="6084168" y="2060848"/>
          <a:ext cx="2862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55576" y="4859287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Northern region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95936" y="4900169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Upper West region</a:t>
            </a:r>
            <a:endParaRPr lang="en-US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76256" y="4970248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Upper East region</a:t>
            </a:r>
            <a:endParaRPr lang="en-US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Landless  household: No land, no livestock;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Small household : &lt; 3 acre of land &amp; &lt; 6 ruminant;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Medium Household: 3 – 10 acre of land &amp; 6 – 30 ruminant;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Large Household: &gt; 10 acre of land &amp; &gt; 30 ruminant</a:t>
            </a:r>
            <a:endParaRPr lang="en-US" dirty="0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0" y="9144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Livestock – rural poultry and pigs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24045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3645908"/>
              </p:ext>
            </p:extLst>
          </p:nvPr>
        </p:nvGraphicFramePr>
        <p:xfrm>
          <a:off x="7609" y="2564904"/>
          <a:ext cx="41529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6013622"/>
              </p:ext>
            </p:extLst>
          </p:nvPr>
        </p:nvGraphicFramePr>
        <p:xfrm>
          <a:off x="2555776" y="270892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469826"/>
              </p:ext>
            </p:extLst>
          </p:nvPr>
        </p:nvGraphicFramePr>
        <p:xfrm>
          <a:off x="5148064" y="256490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9592" y="191683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Bonia, Upper East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51920" y="191683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Guo, Upper West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732240" y="191683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Tibali, Northern</a:t>
            </a:r>
            <a:endParaRPr lang="en-US" dirty="0"/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0" y="9144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Livestock – sources of ruminant diets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37566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7174577"/>
              </p:ext>
            </p:extLst>
          </p:nvPr>
        </p:nvGraphicFramePr>
        <p:xfrm>
          <a:off x="0" y="1718541"/>
          <a:ext cx="9144000" cy="5139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52776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Regions</a:t>
                      </a:r>
                      <a:endParaRPr lang="en-US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Districts</a:t>
                      </a:r>
                      <a:endParaRPr lang="en-US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Communities</a:t>
                      </a:r>
                      <a:endParaRPr lang="en-US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27765"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Upper East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Bongo 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Samboligo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7953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Kassena-Nankana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Bonia, 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Gia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893203"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Upper West 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Nadowli-Kaleo 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Goriyiri, Guo, Goli, Gyilli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277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Wa West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Nato-Duori, Nyaggli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27765"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Northern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Savelugu-Nanton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Jana, Libiga, Tibale,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3398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Tolon-Kumbungu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Gbanjong, Tibongnaayili, Kpirim, Cheyohi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990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R</a:t>
            </a:r>
            <a:r>
              <a:rPr lang="en-GB" sz="2800" dirty="0" smtClean="0"/>
              <a:t>ural poultry and pig systems characterization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24901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090823"/>
              </p:ext>
            </p:extLst>
          </p:nvPr>
        </p:nvGraphicFramePr>
        <p:xfrm>
          <a:off x="0" y="1371600"/>
          <a:ext cx="8991600" cy="2500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7900"/>
                <a:gridCol w="2247900"/>
                <a:gridCol w="2247900"/>
                <a:gridCol w="2247900"/>
              </a:tblGrid>
              <a:tr h="34754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Species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Upper East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Upper West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Northern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62446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Guinea fowls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100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76.3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64.3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754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Chickens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100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96.6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91.4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754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Turkeys 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6.8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754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Ducks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19.6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15.3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4.3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4754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Pigeons 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5.9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1.7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Species of poultry reared by farmers (%)</a:t>
            </a:r>
            <a:endParaRPr lang="en-GB" sz="3600" dirty="0"/>
          </a:p>
        </p:txBody>
      </p:sp>
      <p:pic>
        <p:nvPicPr>
          <p:cNvPr id="4" name="Picture 3" descr="C:\Users\DELPHE\Pictures\2010-08-26\DCIM\100CANON\IMG_0914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4495800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4038600"/>
            <a:ext cx="4648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9396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421212"/>
              </p:ext>
            </p:extLst>
          </p:nvPr>
        </p:nvGraphicFramePr>
        <p:xfrm>
          <a:off x="-1" y="1752594"/>
          <a:ext cx="9144002" cy="46101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91848"/>
                <a:gridCol w="2745975"/>
                <a:gridCol w="785951"/>
                <a:gridCol w="1040076"/>
                <a:gridCol w="1040076"/>
                <a:gridCol w="1040076"/>
              </a:tblGrid>
              <a:tr h="321129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2000" b="1" u="none" strike="noStrike" dirty="0">
                          <a:effectLst/>
                        </a:rPr>
                        <a:t> 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b="1" u="none" strike="noStrike" dirty="0">
                          <a:effectLst/>
                        </a:rPr>
                        <a:t>UER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b="1" u="none" strike="noStrike" dirty="0">
                          <a:effectLst/>
                        </a:rPr>
                        <a:t>UWR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b="1" u="none" strike="noStrike" dirty="0">
                          <a:effectLst/>
                        </a:rPr>
                        <a:t>NR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1" u="none" strike="noStrike" dirty="0">
                          <a:effectLst/>
                        </a:rPr>
                        <a:t>Mean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System of production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Semi-intensive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94.9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97.1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97.3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Free Range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5.1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2.9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2.7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Housing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Mud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78.4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96.6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87.2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87.4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Wooden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13.7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11.4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8.4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543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Others 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7.8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1.4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3.1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Feeding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Grains + scavenging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98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82.9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93.6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Feed + scavenging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14.3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4.8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Scavenging only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2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2.9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1.6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Breeding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Uncontrolled mating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1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u="none" strike="noStrike" dirty="0">
                          <a:effectLst/>
                        </a:rPr>
                        <a:t>Incub. &amp; brood. by hen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000" u="none" strike="noStrike" dirty="0">
                          <a:effectLst/>
                        </a:rPr>
                        <a:t>100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9144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 smtClean="0"/>
              <a:t>Poultry production systems and management practices (%)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77000"/>
            <a:ext cx="91440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UER: Upper East Region; UWR: Upper West Region; NR: Northern Region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34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276105"/>
              </p:ext>
            </p:extLst>
          </p:nvPr>
        </p:nvGraphicFramePr>
        <p:xfrm>
          <a:off x="228601" y="1600201"/>
          <a:ext cx="8686798" cy="4730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3018"/>
                <a:gridCol w="1413445"/>
                <a:gridCol w="1413445"/>
                <a:gridCol w="1413445"/>
                <a:gridCol w="1413445"/>
              </a:tblGrid>
              <a:tr h="430068">
                <a:tc>
                  <a:txBody>
                    <a:bodyPr/>
                    <a:lstStyle/>
                    <a:p>
                      <a:pPr algn="just" fontAlgn="t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UER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UWR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NR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Mean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068">
                <a:tc>
                  <a:txBody>
                    <a:bodyPr/>
                    <a:lstStyle/>
                    <a:p>
                      <a:pPr algn="just" fontAlgn="t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06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effectLst/>
                        </a:rPr>
                        <a:t>Sale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effectLst/>
                        </a:rPr>
                        <a:t>94.1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effectLst/>
                        </a:rPr>
                        <a:t>89.8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effectLst/>
                        </a:rPr>
                        <a:t>97.1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effectLst/>
                        </a:rPr>
                        <a:t>93.7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068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No sale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5.9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10.2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2.9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6.3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068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068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Income (birds)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96.1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84.7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50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76.9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068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Income (eggs)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3.9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5.1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44.3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17.8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068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068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Buying of food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86.3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79.7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78.6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81.5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068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Paying of schools fees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72.5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54.2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70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65.6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068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Health-care 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35.3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49.2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24.3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effectLst/>
                        </a:rPr>
                        <a:t>36.3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 Placeholder 2"/>
          <p:cNvSpPr txBox="1">
            <a:spLocks/>
          </p:cNvSpPr>
          <p:nvPr/>
        </p:nvSpPr>
        <p:spPr>
          <a:xfrm>
            <a:off x="0" y="8382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Sale of poultry and uses of income (%)</a:t>
            </a:r>
            <a:endParaRPr lang="en-GB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477000"/>
            <a:ext cx="91440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UER: Upper East Region; UWR: Upper West Region; NR: Northern Region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07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832313"/>
              </p:ext>
            </p:extLst>
          </p:nvPr>
        </p:nvGraphicFramePr>
        <p:xfrm>
          <a:off x="76202" y="1905000"/>
          <a:ext cx="9067798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8102"/>
                <a:gridCol w="1469924"/>
                <a:gridCol w="1469924"/>
                <a:gridCol w="1469924"/>
                <a:gridCol w="1469924"/>
              </a:tblGrid>
              <a:tr h="698500"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UER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UWR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NR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Mean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Pests and diseases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91.5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85.7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92.4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High keet mortality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78.4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69.5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68.6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72.2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Predation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82.4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69.5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61.4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71.1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Lack of knowledge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60.8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62.7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51.2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Feed shortage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56.9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62.7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25.7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48.4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9144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Poultry production constraints (%)</a:t>
            </a:r>
            <a:endParaRPr lang="en-GB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77000"/>
            <a:ext cx="91440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UER: Upper East Region; UWR: Upper West Region; NR: Northern Region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924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1734398"/>
            <a:ext cx="4752528" cy="41428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5410200"/>
            <a:ext cx="9077324" cy="1477328"/>
          </a:xfrm>
          <a:prstGeom prst="rect">
            <a:avLst/>
          </a:prstGeom>
          <a:solidFill>
            <a:srgbClr val="CCFF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Purpose of Africa RISING: </a:t>
            </a:r>
          </a:p>
          <a:p>
            <a:pPr algn="just"/>
            <a:r>
              <a:rPr lang="en-GB" dirty="0" smtClean="0"/>
              <a:t>Provide pathways out of </a:t>
            </a:r>
            <a:r>
              <a:rPr lang="en-GB" b="1" dirty="0" smtClean="0"/>
              <a:t>hunger</a:t>
            </a:r>
            <a:r>
              <a:rPr lang="en-GB" dirty="0" smtClean="0"/>
              <a:t> and </a:t>
            </a:r>
            <a:r>
              <a:rPr lang="en-GB" b="1" dirty="0" smtClean="0"/>
              <a:t>poverty</a:t>
            </a:r>
            <a:r>
              <a:rPr lang="en-GB" dirty="0" smtClean="0"/>
              <a:t> for </a:t>
            </a:r>
            <a:r>
              <a:rPr lang="en-GB" b="1" dirty="0" smtClean="0"/>
              <a:t>small  holder families</a:t>
            </a:r>
            <a:r>
              <a:rPr lang="en-GB" dirty="0" smtClean="0"/>
              <a:t>, especially for </a:t>
            </a:r>
            <a:r>
              <a:rPr lang="en-GB" b="1" dirty="0" smtClean="0"/>
              <a:t>women</a:t>
            </a:r>
            <a:r>
              <a:rPr lang="en-GB" dirty="0" smtClean="0"/>
              <a:t> and </a:t>
            </a:r>
            <a:r>
              <a:rPr lang="en-GB" b="1" dirty="0" smtClean="0"/>
              <a:t>children</a:t>
            </a:r>
            <a:r>
              <a:rPr lang="en-GB" dirty="0" smtClean="0"/>
              <a:t>, through sustainably intensified farming systems that sufficiently improve </a:t>
            </a:r>
            <a:r>
              <a:rPr lang="en-GB" b="1" dirty="0" smtClean="0"/>
              <a:t>productivity</a:t>
            </a:r>
            <a:r>
              <a:rPr lang="en-GB" dirty="0" smtClean="0"/>
              <a:t>, </a:t>
            </a:r>
            <a:r>
              <a:rPr lang="en-GB" b="1" dirty="0" smtClean="0"/>
              <a:t>nutrition</a:t>
            </a:r>
            <a:r>
              <a:rPr lang="en-GB" dirty="0" smtClean="0"/>
              <a:t>, and </a:t>
            </a:r>
            <a:r>
              <a:rPr lang="en-GB" b="1" dirty="0" smtClean="0"/>
              <a:t>income security</a:t>
            </a:r>
            <a:r>
              <a:rPr lang="en-GB" dirty="0" smtClean="0"/>
              <a:t> and conserve or enhance the </a:t>
            </a:r>
            <a:r>
              <a:rPr lang="en-GB" b="1" dirty="0" smtClean="0"/>
              <a:t>natural resource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base</a:t>
            </a:r>
            <a:endParaRPr lang="en-GB" dirty="0"/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Africa RISING – Program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16526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C:\Documents and Settings\Administrator\Desktop\New Folder (2)\DSC05895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98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DCIM\105MSDCF\DSC0214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</p:spPr>
      </p:pic>
      <p:pic>
        <p:nvPicPr>
          <p:cNvPr id="3" name="Picture 2" descr="G:\DCIM\105MSDCF\DSC0209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4191000"/>
            <a:ext cx="3733800" cy="266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909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325332"/>
              </p:ext>
            </p:extLst>
          </p:nvPr>
        </p:nvGraphicFramePr>
        <p:xfrm>
          <a:off x="0" y="1904999"/>
          <a:ext cx="9144000" cy="4916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2826"/>
                <a:gridCol w="629174"/>
                <a:gridCol w="1216404"/>
                <a:gridCol w="1831596"/>
                <a:gridCol w="1524000"/>
              </a:tblGrid>
              <a:tr h="441960"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Breeds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rtl="0" fontAlgn="ctr"/>
                      <a:r>
                        <a:rPr lang="en-GB" sz="2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Upper East 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Upper West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Northern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Exotic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14.6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8.8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22.2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Local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78.2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82.5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77.8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Crosses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6.2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1.8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0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 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 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 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 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 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b="1" u="none" strike="noStrike" dirty="0">
                          <a:effectLst/>
                        </a:rPr>
                        <a:t>Source of breeds</a:t>
                      </a:r>
                      <a:endParaRPr lang="en-GB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 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 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 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 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1960">
                <a:tc gridSpan="2"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Local producers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70.8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88.1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88.9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1960">
                <a:tc gridSpan="2"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Other producers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25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7.1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11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196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3200" u="none" strike="noStrike" dirty="0">
                          <a:effectLst/>
                        </a:rPr>
                        <a:t>Breeding stations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3200" u="none" strike="noStrike" dirty="0">
                          <a:effectLst/>
                        </a:rPr>
                        <a:t>8.4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3200" u="none" strike="noStrike" dirty="0">
                          <a:effectLst/>
                        </a:rPr>
                        <a:t>5.3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3200" u="none" strike="noStrike" dirty="0">
                          <a:effectLst/>
                        </a:rPr>
                        <a:t>9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41960">
                <a:tc gridSpan="2"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Relative/friend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8.4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0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3200" u="none" strike="noStrike" dirty="0">
                          <a:effectLst/>
                        </a:rPr>
                        <a:t>0</a:t>
                      </a:r>
                      <a:endParaRPr lang="en-GB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Breeds of pigs reared and their sources (%)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31091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4572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0656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232015"/>
              </p:ext>
            </p:extLst>
          </p:nvPr>
        </p:nvGraphicFramePr>
        <p:xfrm>
          <a:off x="304800" y="1524003"/>
          <a:ext cx="8458201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3764"/>
                <a:gridCol w="2518916"/>
                <a:gridCol w="1215674"/>
                <a:gridCol w="1220824"/>
                <a:gridCol w="989023"/>
              </a:tblGrid>
              <a:tr h="320040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Upper East</a:t>
                      </a:r>
                      <a:endParaRPr lang="en-GB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Upper West</a:t>
                      </a:r>
                      <a:endParaRPr lang="en-GB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Northern</a:t>
                      </a:r>
                      <a:endParaRPr lang="en-GB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System of production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Intensive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27.1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88.9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Semi-intensive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64.6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77.2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11.1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Extensive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8.3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8.8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rowSpan="4"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Housing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Enclosed structures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97.9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68.4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Confinement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22.9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5.3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Partial confinement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64.6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70.2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Feeding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Complete feed only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24.6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Scavenging+Supplement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35.4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64.9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Scavenging only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8.3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1.8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Breeding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Uncontrolled mating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Controlled mating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 smtClean="0"/>
              <a:t>Pig production systems and management practices (%)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76216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-76200"/>
            <a:ext cx="4572000" cy="346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E:\DCIM\106MSDCF\DSC0236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3428999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3424703"/>
            <a:ext cx="4577725" cy="3433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4572000" cy="342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9343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7543800"/>
          </a:xfrm>
        </p:spPr>
        <p:txBody>
          <a:bodyPr>
            <a:normAutofit/>
          </a:bodyPr>
          <a:lstStyle/>
          <a:p>
            <a:r>
              <a:rPr lang="en-US" dirty="0" smtClean="0"/>
              <a:t>MANAGEMENT PRACTICES (PIGS)</a:t>
            </a:r>
          </a:p>
          <a:p>
            <a:pPr lvl="1"/>
            <a:r>
              <a:rPr lang="en-US" sz="3000" dirty="0" smtClean="0"/>
              <a:t>Housing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marL="411480" lvl="1" indent="0">
              <a:buNone/>
            </a:pPr>
            <a:endParaRPr lang="en-US" sz="2800" dirty="0" smtClean="0"/>
          </a:p>
          <a:p>
            <a:pPr lvl="1">
              <a:buNone/>
            </a:pPr>
            <a:endParaRPr lang="en-US" sz="2800" dirty="0" smtClean="0"/>
          </a:p>
          <a:p>
            <a:pPr lvl="1"/>
            <a:endParaRPr lang="en-US" sz="2800" dirty="0" smtClean="0"/>
          </a:p>
        </p:txBody>
      </p:sp>
      <p:pic>
        <p:nvPicPr>
          <p:cNvPr id="1026" name="Picture 2" descr="I:\pig pictures\DSC02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50336"/>
            <a:ext cx="4648200" cy="3473006"/>
          </a:xfrm>
          <a:prstGeom prst="rect">
            <a:avLst/>
          </a:prstGeom>
          <a:noFill/>
        </p:spPr>
      </p:pic>
      <p:pic>
        <p:nvPicPr>
          <p:cNvPr id="1027" name="Picture 3" descr="I:\pig pictures\DSC024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24400" cy="3429000"/>
          </a:xfrm>
          <a:prstGeom prst="rect">
            <a:avLst/>
          </a:prstGeom>
          <a:noFill/>
        </p:spPr>
      </p:pic>
      <p:pic>
        <p:nvPicPr>
          <p:cNvPr id="1029" name="Picture 5" descr="I:\pig pictures\DSC024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5138" y="3472339"/>
            <a:ext cx="4558862" cy="3429000"/>
          </a:xfrm>
          <a:prstGeom prst="rect">
            <a:avLst/>
          </a:prstGeom>
          <a:noFill/>
        </p:spPr>
      </p:pic>
      <p:pic>
        <p:nvPicPr>
          <p:cNvPr id="12" name="Picture 4" descr="I:\pig pictures\DSC024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0"/>
            <a:ext cx="4419600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357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054370"/>
              </p:ext>
            </p:extLst>
          </p:nvPr>
        </p:nvGraphicFramePr>
        <p:xfrm>
          <a:off x="152400" y="1904997"/>
          <a:ext cx="8839200" cy="48727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969"/>
                <a:gridCol w="3307430"/>
                <a:gridCol w="1348267"/>
                <a:gridCol w="1348267"/>
                <a:gridCol w="1348267"/>
              </a:tblGrid>
              <a:tr h="516467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Upper East</a:t>
                      </a:r>
                      <a:endParaRPr lang="en-GB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Upper West</a:t>
                      </a:r>
                      <a:endParaRPr lang="en-GB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Northern</a:t>
                      </a:r>
                      <a:endParaRPr lang="en-GB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6467">
                <a:tc rowSpan="4"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Disease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Internal parasites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72.9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36.8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64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External parasites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2.1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1.8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64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African Swine Fever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2.1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5.3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11.1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64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Diarrhoea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2.1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646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6467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Handling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Veterinary officer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52.1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33.3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64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Comm. Livestock Worker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2.1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8.8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64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Farmer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20.8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15.8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66.7</a:t>
                      </a:r>
                      <a:endParaRPr lang="en-GB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990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 smtClean="0"/>
              <a:t>Major diseases and their treatment (%)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74296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717031"/>
              </p:ext>
            </p:extLst>
          </p:nvPr>
        </p:nvGraphicFramePr>
        <p:xfrm>
          <a:off x="304798" y="1981203"/>
          <a:ext cx="8534401" cy="4798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7280"/>
                <a:gridCol w="2047356"/>
                <a:gridCol w="1919866"/>
                <a:gridCol w="1439899"/>
              </a:tblGrid>
              <a:tr h="387927"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Upper East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Upper West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Northern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792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u="none" strike="noStrike" dirty="0">
                          <a:effectLst/>
                        </a:rPr>
                        <a:t>Sale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u="none" strike="noStrike" dirty="0">
                          <a:effectLst/>
                        </a:rPr>
                        <a:t>66.5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u="none" strike="noStrike" dirty="0">
                          <a:effectLst/>
                        </a:rPr>
                        <a:t>70.1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u="none" strike="noStrike" dirty="0">
                          <a:effectLst/>
                        </a:rPr>
                        <a:t>88.9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792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No sale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33.5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29.9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11.1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7927"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792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Middlemen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47.9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35.1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77.8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792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Pito brewers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4.2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3.5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0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792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Butchers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u="none" strike="noStrike" dirty="0">
                          <a:effectLst/>
                        </a:rPr>
                        <a:t>35.6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u="none" strike="noStrike" dirty="0">
                          <a:effectLst/>
                        </a:rPr>
                        <a:t>35.2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u="none" strike="noStrike" dirty="0">
                          <a:effectLst/>
                        </a:rPr>
                        <a:t>66.7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792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Public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2.1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7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0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7927"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792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Profitable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87.5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73.7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100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792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Not profitable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12.5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26.3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0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10668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 smtClean="0"/>
              <a:t>Pigs – sales, market channels and profitability (%)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3437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984957"/>
              </p:ext>
            </p:extLst>
          </p:nvPr>
        </p:nvGraphicFramePr>
        <p:xfrm>
          <a:off x="304800" y="1828800"/>
          <a:ext cx="8381999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/>
                <a:gridCol w="1981200"/>
                <a:gridCol w="1971260"/>
                <a:gridCol w="1457739"/>
              </a:tblGrid>
              <a:tr h="1047750">
                <a:tc>
                  <a:txBody>
                    <a:bodyPr/>
                    <a:lstStyle/>
                    <a:p>
                      <a:pPr algn="just" fontAlgn="t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Upper East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Upper West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Northern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4775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Pests and diseases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97.9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89.5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100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477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u="none" strike="noStrike" dirty="0">
                          <a:effectLst/>
                        </a:rPr>
                        <a:t>Housing materials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97.9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89.5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100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4775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Feed shortage 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87.5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82.5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GB" sz="2800" u="none" strike="noStrike" dirty="0">
                          <a:effectLst/>
                        </a:rPr>
                        <a:t>100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9144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 smtClean="0"/>
              <a:t>Constrains  –  pig production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31298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340768"/>
            <a:ext cx="9144000" cy="643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Africa RISING – Intervention communities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6725747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:\Mrs Amengor pic 2\07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90600"/>
            <a:ext cx="9144000" cy="586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990600"/>
            <a:ext cx="9144000" cy="6858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sz="4000" dirty="0" smtClean="0"/>
              <a:t>Improving farm household nutrition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3300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2057400"/>
            <a:ext cx="8229600" cy="4572000"/>
          </a:xfrm>
        </p:spPr>
        <p:txBody>
          <a:bodyPr/>
          <a:lstStyle/>
          <a:p>
            <a:r>
              <a:rPr lang="en-US" sz="2400" b="1" dirty="0" smtClean="0"/>
              <a:t>Problem</a:t>
            </a:r>
            <a:r>
              <a:rPr lang="en-US" sz="2400" dirty="0" smtClean="0"/>
              <a:t> – wasting and under weight high among children</a:t>
            </a:r>
          </a:p>
          <a:p>
            <a:endParaRPr lang="en-US" sz="2400" dirty="0"/>
          </a:p>
          <a:p>
            <a:r>
              <a:rPr lang="en-US" sz="2400" b="1" dirty="0" smtClean="0"/>
              <a:t>Causes</a:t>
            </a:r>
          </a:p>
          <a:p>
            <a:pPr lvl="1"/>
            <a:r>
              <a:rPr lang="en-US" sz="2400" dirty="0" smtClean="0"/>
              <a:t>Food insecurity</a:t>
            </a:r>
          </a:p>
          <a:p>
            <a:pPr lvl="1"/>
            <a:r>
              <a:rPr lang="en-US" sz="2400" dirty="0" smtClean="0"/>
              <a:t>Mal-nutrition – poverty, food processing, feeding practices </a:t>
            </a:r>
          </a:p>
          <a:p>
            <a:pPr lvl="1"/>
            <a:endParaRPr lang="en-US" sz="2400" dirty="0" smtClean="0"/>
          </a:p>
          <a:p>
            <a:r>
              <a:rPr lang="en-US" sz="2400" b="1" dirty="0" smtClean="0"/>
              <a:t>Solutions</a:t>
            </a:r>
          </a:p>
          <a:p>
            <a:pPr lvl="1"/>
            <a:r>
              <a:rPr lang="en-US" sz="2400" dirty="0" smtClean="0"/>
              <a:t>Improve quality food intake -crop varieties, livestock breeds</a:t>
            </a:r>
          </a:p>
          <a:p>
            <a:pPr lvl="1"/>
            <a:r>
              <a:rPr lang="en-US" sz="2400" dirty="0" smtClean="0"/>
              <a:t>Diversification – production, diets</a:t>
            </a:r>
          </a:p>
          <a:p>
            <a:pPr lvl="1"/>
            <a:r>
              <a:rPr lang="en-US" sz="2400" dirty="0" smtClean="0"/>
              <a:t>Processing – better cooking practices</a:t>
            </a:r>
          </a:p>
          <a:p>
            <a:pPr lvl="1"/>
            <a:endParaRPr lang="en-US" sz="240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1219200"/>
            <a:ext cx="9144000" cy="6858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sz="4000" dirty="0" smtClean="0"/>
              <a:t>Improving farm household nutrition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59850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371600"/>
            <a:ext cx="8229600" cy="5334000"/>
          </a:xfrm>
        </p:spPr>
        <p:txBody>
          <a:bodyPr/>
          <a:lstStyle/>
          <a:p>
            <a:endParaRPr lang="en-US" sz="2400" b="1" dirty="0" smtClean="0"/>
          </a:p>
          <a:p>
            <a:pPr lvl="1"/>
            <a:r>
              <a:rPr lang="en-US" sz="2400" dirty="0" smtClean="0"/>
              <a:t>Provide baseline data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Study food consumption patterns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Nutritional status of children and caretakers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Document food processing and cooking methods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Mineral profiles of leafy vegetables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Design appropriate nutritional interventions</a:t>
            </a:r>
          </a:p>
          <a:p>
            <a:pPr lvl="1"/>
            <a:endParaRPr lang="en-US" sz="240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1066800"/>
            <a:ext cx="9144000" cy="6858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sz="4000" dirty="0" smtClean="0"/>
              <a:t>Household nutrition survey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1090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01353"/>
              </p:ext>
            </p:extLst>
          </p:nvPr>
        </p:nvGraphicFramePr>
        <p:xfrm>
          <a:off x="304800" y="2209801"/>
          <a:ext cx="8534400" cy="3428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6880"/>
                <a:gridCol w="1706880"/>
                <a:gridCol w="1706880"/>
                <a:gridCol w="1706880"/>
                <a:gridCol w="1706880"/>
              </a:tblGrid>
              <a:tr h="489857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GB" sz="1600" u="none" strike="noStrike" dirty="0"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1" u="none" strike="noStrike" dirty="0" smtClean="0">
                          <a:effectLst/>
                        </a:rPr>
                        <a:t>Severely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1" u="none" strike="noStrike" dirty="0">
                          <a:effectLst/>
                        </a:rPr>
                        <a:t>Moderately 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1" u="none" strike="noStrike" dirty="0">
                          <a:effectLst/>
                        </a:rPr>
                        <a:t>Marginally 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1" u="none" strike="noStrike" dirty="0">
                          <a:effectLst/>
                        </a:rPr>
                        <a:t>Normal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85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u="none" strike="noStrike" dirty="0">
                          <a:effectLst/>
                        </a:rPr>
                        <a:t>n (%)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u="none" strike="noStrike" dirty="0">
                          <a:effectLst/>
                        </a:rPr>
                        <a:t>n (%)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u="none" strike="noStrike" dirty="0">
                          <a:effectLst/>
                        </a:rPr>
                        <a:t>n (%)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u="none" strike="noStrike" dirty="0">
                          <a:effectLst/>
                        </a:rPr>
                        <a:t>n (%)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8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600" u="none" strike="noStrike" dirty="0">
                          <a:effectLst/>
                        </a:rPr>
                        <a:t>Northern (n=201)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19 (9.5)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63 (31.3)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56 (27.9)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63 (31.3)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8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600" u="none" strike="noStrike" dirty="0">
                          <a:effectLst/>
                        </a:rPr>
                        <a:t>Upper West (n=149)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3 (2.0)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19 (12.8)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46 (30.9)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81 (54.4)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8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600" u="none" strike="noStrike" dirty="0">
                          <a:effectLst/>
                        </a:rPr>
                        <a:t>Upper East (n=146)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5 (3.4)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23 (15.8)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48 (32.9)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70 (47.9)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8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600" u="none" strike="noStrike" dirty="0">
                          <a:effectLst/>
                        </a:rPr>
                        <a:t>Total (N=496)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27 (5.4)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105 (21.2)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150 (30.2)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214 (43.1)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857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GB" sz="1600" u="none" strike="noStrike" dirty="0">
                          <a:effectLst/>
                        </a:rPr>
                        <a:t>p-value= &lt; 0.0001*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1143000"/>
            <a:ext cx="9144000" cy="6858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sz="3200" dirty="0" smtClean="0"/>
              <a:t>Stunting  in children (0-60 months of age: HAZ score)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9593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4670217"/>
              </p:ext>
            </p:extLst>
          </p:nvPr>
        </p:nvGraphicFramePr>
        <p:xfrm>
          <a:off x="269875" y="2362200"/>
          <a:ext cx="8569325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1219200"/>
            <a:ext cx="9144000" cy="6858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sz="3200" dirty="0" smtClean="0"/>
              <a:t>Nutritional status of children (0-60 months of age)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4077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9812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1219200"/>
            <a:ext cx="9144000" cy="6096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sz="3200" dirty="0" smtClean="0"/>
              <a:t>Stunting in children by sex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3381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261626"/>
              </p:ext>
            </p:extLst>
          </p:nvPr>
        </p:nvGraphicFramePr>
        <p:xfrm>
          <a:off x="115910" y="1"/>
          <a:ext cx="11951593" cy="6117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09600"/>
            <a:ext cx="9144000" cy="685800"/>
          </a:xfrm>
          <a:solidFill>
            <a:srgbClr val="92D050"/>
          </a:solidFill>
        </p:spPr>
        <p:txBody>
          <a:bodyPr/>
          <a:lstStyle/>
          <a:p>
            <a:r>
              <a:rPr lang="en-US" sz="3200" dirty="0" smtClean="0"/>
              <a:t>Household consumption of different food groups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200400" y="601980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/>
              <a:t>Households (%)</a:t>
            </a:r>
            <a:endParaRPr lang="en-GB" sz="2800" dirty="0"/>
          </a:p>
        </p:txBody>
      </p:sp>
      <p:sp>
        <p:nvSpPr>
          <p:cNvPr id="5" name="Oval 4"/>
          <p:cNvSpPr/>
          <p:nvPr/>
        </p:nvSpPr>
        <p:spPr>
          <a:xfrm>
            <a:off x="1295400" y="2362200"/>
            <a:ext cx="1219200" cy="381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1143000" y="3429000"/>
            <a:ext cx="1524000" cy="685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77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45360"/>
              </p:ext>
            </p:extLst>
          </p:nvPr>
        </p:nvGraphicFramePr>
        <p:xfrm>
          <a:off x="685800" y="2285998"/>
          <a:ext cx="7848600" cy="3581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97711"/>
                <a:gridCol w="2057092"/>
                <a:gridCol w="1993797"/>
              </a:tblGrid>
              <a:tr h="716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Vegetable</a:t>
                      </a:r>
                      <a:r>
                        <a:rPr lang="en-GB" sz="28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s</a:t>
                      </a:r>
                      <a:r>
                        <a:rPr lang="en-GB" sz="28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pecies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Iron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Zinc</a:t>
                      </a:r>
                      <a:endParaRPr lang="en-GB" sz="2800" b="1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Amaranthus leaves 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54.02±6.34</a:t>
                      </a:r>
                      <a:r>
                        <a:rPr lang="en-GB" sz="2800" b="0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m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5.87±0.88</a:t>
                      </a:r>
                      <a:r>
                        <a:rPr lang="en-GB" sz="2800" b="0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jz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Sorrel leaves 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49.42±4.70</a:t>
                      </a:r>
                      <a:r>
                        <a:rPr lang="en-GB" sz="2800" b="0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m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2.62±0.22</a:t>
                      </a:r>
                      <a:r>
                        <a:rPr lang="en-GB" sz="2800" b="0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xy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Bitter leaves 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34.94±0.13</a:t>
                      </a:r>
                      <a:r>
                        <a:rPr lang="en-GB" sz="2800" b="0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k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9.58±0.57</a:t>
                      </a:r>
                      <a:r>
                        <a:rPr lang="en-GB" sz="2800" b="0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Pumpkin leaves 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70.63±1.51</a:t>
                      </a:r>
                      <a:r>
                        <a:rPr lang="en-GB" sz="2800" b="0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p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9.38±1.31</a:t>
                      </a:r>
                      <a:r>
                        <a:rPr lang="en-GB" sz="2800" b="0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en-GB" sz="2800" b="0" i="0" u="none" strike="noStrike" dirty="0">
                        <a:solidFill>
                          <a:schemeClr val="tx1"/>
                        </a:solidFill>
                        <a:effectLst/>
                        <a:latin typeface="Tw Cen M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1143000"/>
            <a:ext cx="9144000" cy="8382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sz="2800" dirty="0" smtClean="0"/>
              <a:t>Micro-nutrient concentration–leafy vegetables (mg/kg, weight weight)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4077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SSEN\Desktop\2013 data\100OLYMP\DSC024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24000"/>
            <a:ext cx="9144000" cy="5334000"/>
          </a:xfrm>
          <a:prstGeom prst="rect">
            <a:avLst/>
          </a:prstGeom>
        </p:spPr>
      </p:pic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09600"/>
            <a:ext cx="9144000" cy="6858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sz="3200" dirty="0" smtClean="0"/>
              <a:t>Dissemination – farmers’ field day Upper West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4077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0800" y="1219200"/>
            <a:ext cx="9194800" cy="567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Placeholder 2"/>
          <p:cNvSpPr txBox="1">
            <a:spLocks/>
          </p:cNvSpPr>
          <p:nvPr/>
        </p:nvSpPr>
        <p:spPr>
          <a:xfrm>
            <a:off x="0" y="8382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Capacity building – experimental design short-course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7600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419685"/>
              </p:ext>
            </p:extLst>
          </p:nvPr>
        </p:nvGraphicFramePr>
        <p:xfrm>
          <a:off x="539552" y="1412776"/>
          <a:ext cx="7704856" cy="5257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8922"/>
                <a:gridCol w="6365934"/>
              </a:tblGrid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ARI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Animal Research </a:t>
                      </a:r>
                      <a:r>
                        <a:rPr lang="en-US" sz="2000" dirty="0" smtClean="0">
                          <a:effectLst/>
                        </a:rPr>
                        <a:t>Institute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CBOs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Community-based </a:t>
                      </a:r>
                      <a:r>
                        <a:rPr lang="en-US" sz="2000" dirty="0" smtClean="0">
                          <a:effectLst/>
                        </a:rPr>
                        <a:t>Organizations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CRI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Crops Research </a:t>
                      </a:r>
                      <a:r>
                        <a:rPr lang="en-US" sz="2000" dirty="0" smtClean="0">
                          <a:effectLst/>
                        </a:rPr>
                        <a:t>Institute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FRI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Food Research </a:t>
                      </a:r>
                      <a:r>
                        <a:rPr lang="en-US" sz="2000" dirty="0" smtClean="0">
                          <a:effectLst/>
                        </a:rPr>
                        <a:t>Institute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GLDB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Grains and Legumes Development </a:t>
                      </a:r>
                      <a:r>
                        <a:rPr lang="en-US" sz="2000" dirty="0" smtClean="0">
                          <a:effectLst/>
                        </a:rPr>
                        <a:t>Board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INSTI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Institute for Scientific and Technological </a:t>
                      </a:r>
                      <a:r>
                        <a:rPr lang="en-US" sz="2000" dirty="0" smtClean="0">
                          <a:effectLst/>
                        </a:rPr>
                        <a:t>Information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KNUST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Kwame Nkrumah University of Science and </a:t>
                      </a:r>
                      <a:r>
                        <a:rPr lang="en-US" sz="2000" dirty="0" smtClean="0">
                          <a:effectLst/>
                        </a:rPr>
                        <a:t>Technology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MOFA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Ministry of Food and </a:t>
                      </a:r>
                      <a:r>
                        <a:rPr lang="en-US" sz="2000" dirty="0" smtClean="0">
                          <a:effectLst/>
                        </a:rPr>
                        <a:t>Agriculture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MOH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Ministry of </a:t>
                      </a:r>
                      <a:r>
                        <a:rPr lang="en-US" sz="2000" dirty="0" smtClean="0">
                          <a:effectLst/>
                        </a:rPr>
                        <a:t>Health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SARI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Savanna Agricultural Research </a:t>
                      </a:r>
                      <a:r>
                        <a:rPr lang="en-US" sz="2000" dirty="0" smtClean="0">
                          <a:effectLst/>
                        </a:rPr>
                        <a:t>Institute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SEEDPAG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Seed Producers Association of Ghana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SRI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Soil Research </a:t>
                      </a:r>
                      <a:r>
                        <a:rPr lang="en-US" sz="2000" dirty="0" smtClean="0">
                          <a:effectLst/>
                        </a:rPr>
                        <a:t>Institute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UDS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University for Development </a:t>
                      </a:r>
                      <a:r>
                        <a:rPr lang="en-US" sz="2000" dirty="0" smtClean="0">
                          <a:effectLst/>
                        </a:rPr>
                        <a:t>Studies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UG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University of </a:t>
                      </a:r>
                      <a:r>
                        <a:rPr lang="en-US" sz="2000" dirty="0" smtClean="0">
                          <a:effectLst/>
                        </a:rPr>
                        <a:t>Ghana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Africa RISING – Ghana: National partners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67504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021459"/>
              </p:ext>
            </p:extLst>
          </p:nvPr>
        </p:nvGraphicFramePr>
        <p:xfrm>
          <a:off x="533400" y="2057400"/>
          <a:ext cx="8305800" cy="3002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84962"/>
                <a:gridCol w="1175349"/>
                <a:gridCol w="1645489"/>
              </a:tblGrid>
              <a:tr h="371475">
                <a:tc>
                  <a:txBody>
                    <a:bodyPr/>
                    <a:lstStyle/>
                    <a:p>
                      <a:pPr algn="l" fontAlgn="b"/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b="1" u="none" strike="noStrike" dirty="0">
                          <a:effectLst/>
                          <a:latin typeface="+mn-lt"/>
                        </a:rPr>
                        <a:t>MSc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b="1" u="none" strike="noStrike" dirty="0">
                          <a:effectLst/>
                          <a:latin typeface="+mn-lt"/>
                        </a:rPr>
                        <a:t>PhD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University of Ghana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  <a:latin typeface="+mn-lt"/>
                        </a:rPr>
                        <a:t>Kwame Nkrumah </a:t>
                      </a:r>
                      <a:r>
                        <a:rPr lang="en-US" sz="2400" u="none" strike="noStrike" dirty="0" smtClean="0">
                          <a:effectLst/>
                          <a:latin typeface="+mn-lt"/>
                        </a:rPr>
                        <a:t>Univ. </a:t>
                      </a:r>
                      <a:r>
                        <a:rPr lang="en-US" sz="2400" u="none" strike="noStrike" dirty="0">
                          <a:effectLst/>
                          <a:latin typeface="+mn-lt"/>
                        </a:rPr>
                        <a:t>of </a:t>
                      </a:r>
                      <a:r>
                        <a:rPr lang="en-US" sz="2400" u="none" strike="noStrike" dirty="0" smtClean="0">
                          <a:effectLst/>
                          <a:latin typeface="+mn-lt"/>
                        </a:rPr>
                        <a:t>Science </a:t>
                      </a:r>
                      <a:r>
                        <a:rPr lang="en-US" sz="2400" u="none" strike="noStrike" dirty="0">
                          <a:effectLst/>
                          <a:latin typeface="+mn-lt"/>
                        </a:rPr>
                        <a:t>&amp; Techn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University of Development Studies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Total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EC821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5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EC821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EC821C"/>
                    </a:solidFill>
                  </a:tcPr>
                </a:tc>
              </a:tr>
            </a:tbl>
          </a:graphicData>
        </a:graphic>
      </p:graphicFrame>
      <p:sp>
        <p:nvSpPr>
          <p:cNvPr id="5" name="Text Placeholder 2"/>
          <p:cNvSpPr txBox="1">
            <a:spLocks/>
          </p:cNvSpPr>
          <p:nvPr/>
        </p:nvSpPr>
        <p:spPr>
          <a:xfrm>
            <a:off x="0" y="8382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/>
              <a:t>Capacity building – graduate training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0225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2057400"/>
            <a:ext cx="8229600" cy="4648200"/>
          </a:xfrm>
        </p:spPr>
        <p:txBody>
          <a:bodyPr/>
          <a:lstStyle/>
          <a:p>
            <a:endParaRPr lang="en-US" sz="2400" b="1" dirty="0" smtClean="0"/>
          </a:p>
          <a:p>
            <a:pPr lvl="1"/>
            <a:r>
              <a:rPr lang="en-US" sz="2400" dirty="0" smtClean="0"/>
              <a:t>Technology development versus socio-economics..????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Focus on farming systems research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Integration of activities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Small-scale mechanization and post-harvest losses….???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Value addition…???</a:t>
            </a:r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1066800"/>
            <a:ext cx="9144000" cy="6858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sz="4000" dirty="0" smtClean="0"/>
              <a:t>Looking ahead………..???????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6832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loud 3"/>
          <p:cNvSpPr/>
          <p:nvPr/>
        </p:nvSpPr>
        <p:spPr>
          <a:xfrm>
            <a:off x="5562600" y="188640"/>
            <a:ext cx="3581400" cy="1224136"/>
          </a:xfrm>
          <a:prstGeom prst="cloud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 rot="20992186">
            <a:off x="6082755" y="459258"/>
            <a:ext cx="2701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Forget your sorrows and dance – life is short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6318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01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711123"/>
              </p:ext>
            </p:extLst>
          </p:nvPr>
        </p:nvGraphicFramePr>
        <p:xfrm>
          <a:off x="539552" y="1628802"/>
          <a:ext cx="8280920" cy="39604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9028"/>
                <a:gridCol w="6841892"/>
              </a:tblGrid>
              <a:tr h="565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65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AVRDC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The World Vegetable Center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65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CIAT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International Center for Tropical Agriculture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65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ICRISAT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International Crops Research Institute for the Semi-arid Tropics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65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IITA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International Institute of Tropical Agriculture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65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ILRI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International Livestock Research Institute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65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IWMI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International Water Management Institute</a:t>
                      </a:r>
                      <a:endParaRPr lang="en-GB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Africa RISING – Ghana: International partners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64398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DCIM\105MSDCF\DSC0216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144000" cy="6153150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>
          <a:xfrm>
            <a:off x="0" y="2362200"/>
            <a:ext cx="4191000" cy="41148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5562600" y="2209800"/>
            <a:ext cx="1219200" cy="31242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Oval 9"/>
          <p:cNvSpPr/>
          <p:nvPr/>
        </p:nvSpPr>
        <p:spPr>
          <a:xfrm>
            <a:off x="7391400" y="2362200"/>
            <a:ext cx="1143000" cy="3505200"/>
          </a:xfrm>
          <a:prstGeom prst="ellipse">
            <a:avLst/>
          </a:prstGeom>
          <a:noFill/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2438400" y="6477000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Farmer</a:t>
            </a:r>
            <a:endParaRPr lang="en-GB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6781800" y="5739825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00CC"/>
                </a:solidFill>
              </a:rPr>
              <a:t>Researcher</a:t>
            </a:r>
            <a:endParaRPr lang="en-GB" sz="3200" dirty="0">
              <a:solidFill>
                <a:srgbClr val="0000CC"/>
              </a:solidFill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Approach: Farming Systems Research</a:t>
            </a:r>
            <a:endParaRPr lang="en-GB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4724400" y="52578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C00000"/>
                </a:solidFill>
              </a:rPr>
              <a:t>Extension Agent</a:t>
            </a:r>
            <a:endParaRPr lang="en-GB" sz="2800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33800" y="1295400"/>
            <a:ext cx="182880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Characterization</a:t>
            </a:r>
          </a:p>
          <a:p>
            <a:r>
              <a:rPr lang="en-GB" dirty="0" smtClean="0"/>
              <a:t>Designing</a:t>
            </a:r>
          </a:p>
          <a:p>
            <a:r>
              <a:rPr lang="en-GB" dirty="0" smtClean="0"/>
              <a:t>Testing/Adapting</a:t>
            </a:r>
          </a:p>
          <a:p>
            <a:r>
              <a:rPr lang="en-GB" dirty="0" smtClean="0"/>
              <a:t>Diffusion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300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87096"/>
              </p:ext>
            </p:extLst>
          </p:nvPr>
        </p:nvGraphicFramePr>
        <p:xfrm>
          <a:off x="228600" y="2057399"/>
          <a:ext cx="8534400" cy="4419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67200"/>
                <a:gridCol w="4267200"/>
              </a:tblGrid>
              <a:tr h="49106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u="none" strike="noStrike" dirty="0">
                          <a:effectLst/>
                        </a:rPr>
                        <a:t>Africa RISING Research Outputs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u="none" strike="noStrike" dirty="0">
                          <a:effectLst/>
                        </a:rPr>
                        <a:t>Farming Systems Research Stages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106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106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Situation analysis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Farming systems characterization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106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Designing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106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106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Integrated systems development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Testing 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106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Adapting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106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1067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Scaling  and delivery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Diffusion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 Placeholder 2"/>
          <p:cNvSpPr txBox="1">
            <a:spLocks/>
          </p:cNvSpPr>
          <p:nvPr/>
        </p:nvSpPr>
        <p:spPr>
          <a:xfrm>
            <a:off x="0" y="609600"/>
            <a:ext cx="9144000" cy="1066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Africa RISING Research Outputs </a:t>
            </a:r>
            <a:r>
              <a:rPr lang="en-GB" sz="3600" dirty="0" err="1" smtClean="0"/>
              <a:t>vrs</a:t>
            </a:r>
            <a:r>
              <a:rPr lang="en-GB" sz="3600" dirty="0" smtClean="0"/>
              <a:t>. Stages in Farming Systems Research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27048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mbrose Dziwornu\Desktop\Joan Graduation Photos\DSC0194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1066800"/>
            <a:ext cx="5334000" cy="3276600"/>
          </a:xfrm>
          <a:prstGeom prst="rect">
            <a:avLst/>
          </a:prstGeom>
          <a:noFill/>
        </p:spPr>
      </p:pic>
      <p:pic>
        <p:nvPicPr>
          <p:cNvPr id="3" name="Picture 2" descr="C:\Users\Ambrose Dziwornu\Desktop\Joan Graduation Photos\DSC0194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3657600"/>
            <a:ext cx="5334000" cy="3048000"/>
          </a:xfrm>
          <a:prstGeom prst="rect">
            <a:avLst/>
          </a:prstGeom>
          <a:noFill/>
        </p:spPr>
      </p:pic>
      <p:sp>
        <p:nvSpPr>
          <p:cNvPr id="4" name="Text Placeholder 2"/>
          <p:cNvSpPr txBox="1">
            <a:spLocks/>
          </p:cNvSpPr>
          <p:nvPr/>
        </p:nvSpPr>
        <p:spPr>
          <a:xfrm>
            <a:off x="0" y="609600"/>
            <a:ext cx="9144000" cy="685800"/>
          </a:xfrm>
          <a:prstGeom prst="rect">
            <a:avLst/>
          </a:prstGeom>
          <a:solidFill>
            <a:srgbClr val="92D050"/>
          </a:solid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 smtClean="0"/>
              <a:t>Community analysis and mobilization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13100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 (1)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AfricaRISING_presentation_template_Global (1)</Template>
  <TotalTime>668</TotalTime>
  <Words>1948</Words>
  <Application>Microsoft Office PowerPoint</Application>
  <PresentationFormat>On-screen Show (4:3)</PresentationFormat>
  <Paragraphs>740</Paragraphs>
  <Slides>53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55" baseType="lpstr">
      <vt:lpstr>AfricaRISING_presentation_template_Global (1)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Alexander Van Mourik</dc:creator>
  <cp:lastModifiedBy>Le Borgne, Ewen (ILRI)</cp:lastModifiedBy>
  <cp:revision>61</cp:revision>
  <cp:lastPrinted>2011-10-06T11:45:23Z</cp:lastPrinted>
  <dcterms:created xsi:type="dcterms:W3CDTF">2014-02-02T16:03:05Z</dcterms:created>
  <dcterms:modified xsi:type="dcterms:W3CDTF">2014-02-03T10:44:14Z</dcterms:modified>
</cp:coreProperties>
</file>